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44" r:id="rId3"/>
    <p:sldId id="300" r:id="rId4"/>
    <p:sldId id="297" r:id="rId5"/>
    <p:sldId id="275" r:id="rId6"/>
    <p:sldId id="299" r:id="rId7"/>
    <p:sldId id="258" r:id="rId8"/>
    <p:sldId id="267" r:id="rId9"/>
    <p:sldId id="266" r:id="rId10"/>
    <p:sldId id="335" r:id="rId11"/>
    <p:sldId id="319" r:id="rId12"/>
    <p:sldId id="342" r:id="rId13"/>
    <p:sldId id="340" r:id="rId14"/>
    <p:sldId id="317" r:id="rId15"/>
    <p:sldId id="307" r:id="rId16"/>
    <p:sldId id="327" r:id="rId17"/>
    <p:sldId id="308" r:id="rId18"/>
    <p:sldId id="328" r:id="rId19"/>
    <p:sldId id="311" r:id="rId20"/>
    <p:sldId id="314" r:id="rId21"/>
    <p:sldId id="329" r:id="rId22"/>
    <p:sldId id="330" r:id="rId23"/>
    <p:sldId id="336" r:id="rId24"/>
    <p:sldId id="331" r:id="rId25"/>
    <p:sldId id="302" r:id="rId26"/>
    <p:sldId id="318" r:id="rId27"/>
    <p:sldId id="337" r:id="rId28"/>
    <p:sldId id="282" r:id="rId29"/>
    <p:sldId id="339" r:id="rId30"/>
    <p:sldId id="341" r:id="rId31"/>
    <p:sldId id="343" r:id="rId32"/>
  </p:sldIdLst>
  <p:sldSz cx="9906000" cy="6858000" type="A4"/>
  <p:notesSz cx="10234613" cy="71040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E3902366-FCDA-8F47-8AC0-0A1057CDD5F2}">
          <p14:sldIdLst>
            <p14:sldId id="256"/>
            <p14:sldId id="344"/>
            <p14:sldId id="300"/>
            <p14:sldId id="297"/>
            <p14:sldId id="275"/>
            <p14:sldId id="299"/>
            <p14:sldId id="258"/>
            <p14:sldId id="267"/>
            <p14:sldId id="266"/>
            <p14:sldId id="335"/>
            <p14:sldId id="319"/>
            <p14:sldId id="342"/>
            <p14:sldId id="340"/>
            <p14:sldId id="317"/>
            <p14:sldId id="307"/>
            <p14:sldId id="327"/>
            <p14:sldId id="308"/>
            <p14:sldId id="328"/>
            <p14:sldId id="311"/>
            <p14:sldId id="314"/>
            <p14:sldId id="329"/>
            <p14:sldId id="330"/>
            <p14:sldId id="336"/>
            <p14:sldId id="331"/>
            <p14:sldId id="302"/>
            <p14:sldId id="318"/>
            <p14:sldId id="337"/>
            <p14:sldId id="282"/>
            <p14:sldId id="339"/>
            <p14:sldId id="341"/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F24"/>
    <a:srgbClr val="B51F24"/>
    <a:srgbClr val="A31F24"/>
    <a:srgbClr val="323232"/>
    <a:srgbClr val="37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1" autoAdjust="0"/>
    <p:restoredTop sz="92476"/>
  </p:normalViewPr>
  <p:slideViewPr>
    <p:cSldViewPr snapToGrid="0">
      <p:cViewPr varScale="1">
        <p:scale>
          <a:sx n="67" d="100"/>
          <a:sy n="67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869EF0B-93F7-AE45-B962-CDDB94304AE4}" type="datetimeFigureOut">
              <a:rPr kumimoji="1" lang="ja-JP" altLang="en-US" smtClean="0"/>
              <a:t>2018/10/1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84550" y="887413"/>
            <a:ext cx="34655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747627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246" y="6747627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80F2A80-F814-614A-BCFE-F5C1393B7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29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5513" cy="2398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F2A80-F814-614A-BCFE-F5C1393B7DC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356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5513" cy="2398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F2A80-F814-614A-BCFE-F5C1393B7DC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504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5513" cy="2398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F2A80-F814-614A-BCFE-F5C1393B7DC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411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5513" cy="2398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F2A80-F814-614A-BCFE-F5C1393B7DC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173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5513" cy="2398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2A80-F814-614A-BCFE-F5C1393B7DC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007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5513" cy="2398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2A80-F814-614A-BCFE-F5C1393B7DC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034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5513" cy="2398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F2A80-F814-614A-BCFE-F5C1393B7DCC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38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5513" cy="2398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F2A80-F814-614A-BCFE-F5C1393B7DC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49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5513" cy="2398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2A80-F814-614A-BCFE-F5C1393B7DC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99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5513" cy="2398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2A80-F814-614A-BCFE-F5C1393B7DC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75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5513" cy="2398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F2A80-F814-614A-BCFE-F5C1393B7DC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47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5513" cy="2398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2A80-F814-614A-BCFE-F5C1393B7DC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699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5513" cy="2398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F2A80-F814-614A-BCFE-F5C1393B7DC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277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5513" cy="2398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F2A80-F814-614A-BCFE-F5C1393B7DC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54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84550" y="887413"/>
            <a:ext cx="3465513" cy="2398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2A80-F814-614A-BCFE-F5C1393B7DC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12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84" indent="0" algn="ctr">
              <a:buNone/>
              <a:defRPr sz="1625"/>
            </a:lvl2pPr>
            <a:lvl3pPr marL="742969" indent="0" algn="ctr">
              <a:buNone/>
              <a:defRPr sz="1463"/>
            </a:lvl3pPr>
            <a:lvl4pPr marL="1114453" indent="0" algn="ctr">
              <a:buNone/>
              <a:defRPr sz="1300"/>
            </a:lvl4pPr>
            <a:lvl5pPr marL="1485937" indent="0" algn="ctr">
              <a:buNone/>
              <a:defRPr sz="1300"/>
            </a:lvl5pPr>
            <a:lvl6pPr marL="1857421" indent="0" algn="ctr">
              <a:buNone/>
              <a:defRPr sz="1300"/>
            </a:lvl6pPr>
            <a:lvl7pPr marL="2228906" indent="0" algn="ctr">
              <a:buNone/>
              <a:defRPr sz="1300"/>
            </a:lvl7pPr>
            <a:lvl8pPr marL="2600390" indent="0" algn="ctr">
              <a:buNone/>
              <a:defRPr sz="1300"/>
            </a:lvl8pPr>
            <a:lvl9pPr marL="2971874" indent="0" algn="ctr">
              <a:buNone/>
              <a:defRPr sz="1300"/>
            </a:lvl9pPr>
          </a:lstStyle>
          <a:p>
            <a:r>
              <a:rPr kumimoji="1" lang="ja-JP" altLang="en-US"/>
              <a:t>クリックしてマスター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FFA4-C5CB-C94D-AE1D-51C1D46E721C}" type="datetime1">
              <a:rPr kumimoji="1" lang="ja-JP" altLang="en-US" smtClean="0"/>
              <a:t>2018/10/1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457946" y="5837369"/>
            <a:ext cx="2228850" cy="365125"/>
          </a:xfr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fld id="{E17C2F3D-EB72-4138-932C-65C810A93D2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4BBFDFD1-1535-ED4B-911A-EB4DBB50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74638"/>
            <a:ext cx="8543925" cy="1325563"/>
          </a:xfrm>
        </p:spPr>
        <p:txBody>
          <a:bodyPr/>
          <a:lstStyle>
            <a:lvl1pPr>
              <a:defRPr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CCC1A67-3B23-0146-B3D0-089BEA24E2E4}"/>
              </a:ext>
            </a:extLst>
          </p:cNvPr>
          <p:cNvSpPr/>
          <p:nvPr userDrawn="1"/>
        </p:nvSpPr>
        <p:spPr>
          <a:xfrm>
            <a:off x="788130" y="1237701"/>
            <a:ext cx="9117871" cy="45719"/>
          </a:xfrm>
          <a:prstGeom prst="rect">
            <a:avLst/>
          </a:prstGeom>
          <a:solidFill>
            <a:srgbClr val="B51F24"/>
          </a:solidFill>
          <a:ln>
            <a:solidFill>
              <a:srgbClr val="B5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</p:spTree>
    <p:extLst>
      <p:ext uri="{BB962C8B-B14F-4D97-AF65-F5344CB8AC3E}">
        <p14:creationId xmlns:p14="http://schemas.microsoft.com/office/powerpoint/2010/main" val="198030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80CC-A4BD-B24E-B250-3787746578AA}" type="datetime1">
              <a:rPr kumimoji="1" lang="ja-JP" altLang="en-US" smtClean="0"/>
              <a:t>2018/10/1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06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BAB8-2D4A-554C-A0FB-86B6DA937447}" type="datetime1">
              <a:rPr kumimoji="1" lang="ja-JP" altLang="en-US" smtClean="0"/>
              <a:t>2018/10/1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10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233416"/>
            <a:ext cx="8543925" cy="132556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  <a:lvl2pPr>
              <a:defRPr>
                <a:solidFill>
                  <a:srgbClr val="323232"/>
                </a:solidFill>
              </a:defRPr>
            </a:lvl2pPr>
            <a:lvl3pPr>
              <a:defRPr>
                <a:solidFill>
                  <a:srgbClr val="323232"/>
                </a:solidFill>
              </a:defRPr>
            </a:lvl3pPr>
            <a:lvl4pPr>
              <a:defRPr>
                <a:solidFill>
                  <a:srgbClr val="323232"/>
                </a:solidFill>
              </a:defRPr>
            </a:lvl4pPr>
            <a:lvl5pPr>
              <a:defRPr>
                <a:solidFill>
                  <a:srgbClr val="323232"/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1F7F-70A1-7640-8D5F-01758E777E30}" type="datetime1">
              <a:rPr kumimoji="1" lang="ja-JP" altLang="en-US" smtClean="0"/>
              <a:t>2018/10/1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256550" y="5811838"/>
            <a:ext cx="2228850" cy="365125"/>
          </a:xfrm>
        </p:spPr>
        <p:txBody>
          <a:bodyPr/>
          <a:lstStyle>
            <a:lvl1pPr>
              <a:defRPr sz="3250">
                <a:solidFill>
                  <a:schemeClr val="tx1"/>
                </a:solidFill>
              </a:defRPr>
            </a:lvl1pPr>
          </a:lstStyle>
          <a:p>
            <a:fld id="{E17C2F3D-EB72-4138-932C-65C810A93D2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6620C4-E6B6-944A-BF6A-079F28D3B18D}"/>
              </a:ext>
            </a:extLst>
          </p:cNvPr>
          <p:cNvSpPr/>
          <p:nvPr userDrawn="1"/>
        </p:nvSpPr>
        <p:spPr>
          <a:xfrm>
            <a:off x="793385" y="1209460"/>
            <a:ext cx="9117871" cy="45719"/>
          </a:xfrm>
          <a:prstGeom prst="rect">
            <a:avLst/>
          </a:prstGeom>
          <a:solidFill>
            <a:srgbClr val="B51F24"/>
          </a:solidFill>
          <a:ln>
            <a:solidFill>
              <a:srgbClr val="B5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3575E51-27A8-AC4C-8AF6-B57A894FA8B0}"/>
              </a:ext>
            </a:extLst>
          </p:cNvPr>
          <p:cNvSpPr/>
          <p:nvPr userDrawn="1"/>
        </p:nvSpPr>
        <p:spPr>
          <a:xfrm>
            <a:off x="78503" y="233419"/>
            <a:ext cx="281116" cy="333633"/>
          </a:xfrm>
          <a:prstGeom prst="rect">
            <a:avLst/>
          </a:prstGeom>
          <a:solidFill>
            <a:srgbClr val="B51F24"/>
          </a:solidFill>
          <a:ln>
            <a:solidFill>
              <a:srgbClr val="B5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>
              <a:solidFill>
                <a:srgbClr val="B51F24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C44CED8-3A9F-734A-9B67-948A177893F9}"/>
              </a:ext>
            </a:extLst>
          </p:cNvPr>
          <p:cNvSpPr/>
          <p:nvPr userDrawn="1"/>
        </p:nvSpPr>
        <p:spPr>
          <a:xfrm>
            <a:off x="315079" y="681646"/>
            <a:ext cx="205249" cy="248383"/>
          </a:xfrm>
          <a:prstGeom prst="rect">
            <a:avLst/>
          </a:prstGeom>
          <a:solidFill>
            <a:srgbClr val="B51F24"/>
          </a:solidFill>
          <a:ln>
            <a:solidFill>
              <a:srgbClr val="B5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>
              <a:solidFill>
                <a:srgbClr val="B51F24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F34BAD4-030F-D048-B877-E7209F54ECC5}"/>
              </a:ext>
            </a:extLst>
          </p:cNvPr>
          <p:cNvSpPr/>
          <p:nvPr userDrawn="1"/>
        </p:nvSpPr>
        <p:spPr>
          <a:xfrm>
            <a:off x="476508" y="1044623"/>
            <a:ext cx="156169" cy="187697"/>
          </a:xfrm>
          <a:prstGeom prst="rect">
            <a:avLst/>
          </a:prstGeom>
          <a:solidFill>
            <a:srgbClr val="B51F24"/>
          </a:solidFill>
          <a:ln>
            <a:solidFill>
              <a:srgbClr val="B5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>
              <a:solidFill>
                <a:srgbClr val="B51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2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78" y="1709741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78" y="4589466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8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6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791B-7549-D04F-9357-D5F5099A209B}" type="datetime1">
              <a:rPr kumimoji="1" lang="ja-JP" altLang="en-US" smtClean="0"/>
              <a:t>2018/10/1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1334DB4-CB64-41BF-B289-EDDCE345ED4E}"/>
              </a:ext>
            </a:extLst>
          </p:cNvPr>
          <p:cNvSpPr/>
          <p:nvPr userDrawn="1"/>
        </p:nvSpPr>
        <p:spPr>
          <a:xfrm>
            <a:off x="-5159" y="-6349"/>
            <a:ext cx="9906000" cy="546100"/>
          </a:xfrm>
          <a:prstGeom prst="rect">
            <a:avLst/>
          </a:prstGeom>
          <a:solidFill>
            <a:srgbClr val="A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03B56D6-5BEF-4ABB-90B5-346536017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" y="-102601"/>
            <a:ext cx="3480134" cy="71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D2A2-C687-D74D-96E1-D64F54399ACB}" type="datetime1">
              <a:rPr kumimoji="1" lang="ja-JP" altLang="en-US" smtClean="0"/>
              <a:t>2018/10/1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52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9" y="365128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84" indent="0">
              <a:buNone/>
              <a:defRPr sz="1625" b="1"/>
            </a:lvl2pPr>
            <a:lvl3pPr marL="742969" indent="0">
              <a:buNone/>
              <a:defRPr sz="1463" b="1"/>
            </a:lvl3pPr>
            <a:lvl4pPr marL="1114453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6" indent="0">
              <a:buNone/>
              <a:defRPr sz="1300" b="1"/>
            </a:lvl7pPr>
            <a:lvl8pPr marL="2600390" indent="0">
              <a:buNone/>
              <a:defRPr sz="1300" b="1"/>
            </a:lvl8pPr>
            <a:lvl9pPr marL="2971874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84" indent="0">
              <a:buNone/>
              <a:defRPr sz="1625" b="1"/>
            </a:lvl2pPr>
            <a:lvl3pPr marL="742969" indent="0">
              <a:buNone/>
              <a:defRPr sz="1463" b="1"/>
            </a:lvl3pPr>
            <a:lvl4pPr marL="1114453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6" indent="0">
              <a:buNone/>
              <a:defRPr sz="1300" b="1"/>
            </a:lvl7pPr>
            <a:lvl8pPr marL="2600390" indent="0">
              <a:buNone/>
              <a:defRPr sz="1300" b="1"/>
            </a:lvl8pPr>
            <a:lvl9pPr marL="2971874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1A7E-F640-D64E-BE32-DA9E9A14ED5E}" type="datetime1">
              <a:rPr kumimoji="1" lang="ja-JP" altLang="en-US" smtClean="0"/>
              <a:t>2018/10/1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84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D5A0-4BD3-CC41-BE7B-0D81C945381E}" type="datetime1">
              <a:rPr kumimoji="1" lang="ja-JP" altLang="en-US" smtClean="0"/>
              <a:t>2018/10/1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92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1AD6-87E2-AE47-B9D2-C703F2257EBC}" type="datetime1">
              <a:rPr kumimoji="1" lang="ja-JP" altLang="en-US" smtClean="0"/>
              <a:t>2018/10/1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66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84" indent="0">
              <a:buNone/>
              <a:defRPr sz="1138"/>
            </a:lvl2pPr>
            <a:lvl3pPr marL="742969" indent="0">
              <a:buNone/>
              <a:defRPr sz="975"/>
            </a:lvl3pPr>
            <a:lvl4pPr marL="1114453" indent="0">
              <a:buNone/>
              <a:defRPr sz="813"/>
            </a:lvl4pPr>
            <a:lvl5pPr marL="1485937" indent="0">
              <a:buNone/>
              <a:defRPr sz="813"/>
            </a:lvl5pPr>
            <a:lvl6pPr marL="1857421" indent="0">
              <a:buNone/>
              <a:defRPr sz="813"/>
            </a:lvl6pPr>
            <a:lvl7pPr marL="2228906" indent="0">
              <a:buNone/>
              <a:defRPr sz="813"/>
            </a:lvl7pPr>
            <a:lvl8pPr marL="2600390" indent="0">
              <a:buNone/>
              <a:defRPr sz="813"/>
            </a:lvl8pPr>
            <a:lvl9pPr marL="2971874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AEAE-117C-E64C-88EB-820547C41276}" type="datetime1">
              <a:rPr kumimoji="1" lang="ja-JP" altLang="en-US" smtClean="0"/>
              <a:t>2018/10/1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42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84" indent="0">
              <a:buNone/>
              <a:defRPr sz="2275"/>
            </a:lvl2pPr>
            <a:lvl3pPr marL="742969" indent="0">
              <a:buNone/>
              <a:defRPr sz="1950"/>
            </a:lvl3pPr>
            <a:lvl4pPr marL="1114453" indent="0">
              <a:buNone/>
              <a:defRPr sz="1625"/>
            </a:lvl4pPr>
            <a:lvl5pPr marL="1485937" indent="0">
              <a:buNone/>
              <a:defRPr sz="1625"/>
            </a:lvl5pPr>
            <a:lvl6pPr marL="1857421" indent="0">
              <a:buNone/>
              <a:defRPr sz="1625"/>
            </a:lvl6pPr>
            <a:lvl7pPr marL="2228906" indent="0">
              <a:buNone/>
              <a:defRPr sz="1625"/>
            </a:lvl7pPr>
            <a:lvl8pPr marL="2600390" indent="0">
              <a:buNone/>
              <a:defRPr sz="1625"/>
            </a:lvl8pPr>
            <a:lvl9pPr marL="2971874" indent="0">
              <a:buNone/>
              <a:defRPr sz="1625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84" indent="0">
              <a:buNone/>
              <a:defRPr sz="1138"/>
            </a:lvl2pPr>
            <a:lvl3pPr marL="742969" indent="0">
              <a:buNone/>
              <a:defRPr sz="975"/>
            </a:lvl3pPr>
            <a:lvl4pPr marL="1114453" indent="0">
              <a:buNone/>
              <a:defRPr sz="813"/>
            </a:lvl4pPr>
            <a:lvl5pPr marL="1485937" indent="0">
              <a:buNone/>
              <a:defRPr sz="813"/>
            </a:lvl5pPr>
            <a:lvl6pPr marL="1857421" indent="0">
              <a:buNone/>
              <a:defRPr sz="813"/>
            </a:lvl6pPr>
            <a:lvl7pPr marL="2228906" indent="0">
              <a:buNone/>
              <a:defRPr sz="813"/>
            </a:lvl7pPr>
            <a:lvl8pPr marL="2600390" indent="0">
              <a:buNone/>
              <a:defRPr sz="813"/>
            </a:lvl8pPr>
            <a:lvl9pPr marL="2971874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579C-D135-0946-9C1B-F1598CFC2974}" type="datetime1">
              <a:rPr kumimoji="1" lang="ja-JP" altLang="en-US" smtClean="0"/>
              <a:t>2018/10/1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43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1ABA0-BE78-0341-A2AB-746705285404}" type="datetime1">
              <a:rPr kumimoji="1" lang="ja-JP" altLang="en-US" smtClean="0"/>
              <a:t>2018/10/1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2F3D-EB72-4138-932C-65C810A93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29A0413-0F3C-4398-8783-60EB0D9611B9}"/>
              </a:ext>
            </a:extLst>
          </p:cNvPr>
          <p:cNvSpPr/>
          <p:nvPr userDrawn="1"/>
        </p:nvSpPr>
        <p:spPr>
          <a:xfrm>
            <a:off x="0" y="6388412"/>
            <a:ext cx="9906000" cy="468000"/>
          </a:xfrm>
          <a:prstGeom prst="rect">
            <a:avLst/>
          </a:prstGeom>
          <a:solidFill>
            <a:srgbClr val="A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D39546A-4B43-4F71-8F7A-822731A1F7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96" y="6311897"/>
            <a:ext cx="3480134" cy="6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6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742969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2" indent="-185742" algn="l" defTabSz="742969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27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11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96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80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64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648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132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17" indent="-185742" algn="l" defTabSz="742969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4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90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4" algn="l" defTabSz="742969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4575" y="486964"/>
            <a:ext cx="9204325" cy="1057487"/>
          </a:xfrm>
        </p:spPr>
        <p:txBody>
          <a:bodyPr>
            <a:normAutofit/>
          </a:bodyPr>
          <a:lstStyle/>
          <a:p>
            <a:pPr algn="ctr"/>
            <a:r>
              <a:rPr lang="en-US" altLang="ja-JP" sz="3088" dirty="0">
                <a:solidFill>
                  <a:srgbClr val="373737"/>
                </a:solidFill>
                <a:latin typeface="+mn-ea"/>
                <a:ea typeface="+mn-ea"/>
              </a:rPr>
              <a:t>2018</a:t>
            </a:r>
            <a:r>
              <a:rPr lang="ja-JP" altLang="en-US" sz="3088" dirty="0">
                <a:solidFill>
                  <a:srgbClr val="373737"/>
                </a:solidFill>
                <a:latin typeface="+mn-ea"/>
                <a:ea typeface="+mn-ea"/>
              </a:rPr>
              <a:t>年度</a:t>
            </a:r>
            <a:r>
              <a:rPr lang="ja-JP" altLang="en-US" sz="3088" dirty="0">
                <a:solidFill>
                  <a:srgbClr val="373737"/>
                </a:solidFill>
              </a:rPr>
              <a:t>全学協議会　学友会見解</a:t>
            </a:r>
            <a:r>
              <a:rPr lang="en-US" altLang="ja-JP" sz="3088" dirty="0">
                <a:solidFill>
                  <a:srgbClr val="373737"/>
                </a:solidFill>
              </a:rPr>
              <a:t> </a:t>
            </a:r>
            <a:r>
              <a:rPr lang="ja-JP" altLang="en-US" sz="3088" dirty="0">
                <a:solidFill>
                  <a:srgbClr val="373737"/>
                </a:solidFill>
              </a:rPr>
              <a:t>補助資料レジメ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67693" y="5112722"/>
            <a:ext cx="6434335" cy="905269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年度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第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回全学協議会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2018.10.3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年度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立命館大学学友会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中央常任委員会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27E96A2-B9AE-684B-B4B4-771FC8E26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7" b="9348"/>
          <a:stretch/>
        </p:blipFill>
        <p:spPr>
          <a:xfrm>
            <a:off x="406562" y="1511252"/>
            <a:ext cx="9348687" cy="348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029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547AAF-C7C1-D54A-A8AE-9F453579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§1</a:t>
            </a:r>
            <a:r>
              <a:rPr kumimoji="1" lang="ja-JP" altLang="en-US" dirty="0"/>
              <a:t>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C09A48-A840-234A-B8ED-C79041B4C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58" y="1558979"/>
            <a:ext cx="85439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内容</a:t>
            </a:r>
            <a:r>
              <a:rPr kumimoji="1" lang="en-US" altLang="ja-JP" sz="2400" dirty="0"/>
              <a:t>】</a:t>
            </a:r>
          </a:p>
          <a:p>
            <a:r>
              <a:rPr lang="ja-JP" altLang="en-US" sz="2400" dirty="0"/>
              <a:t>学生実態を踏まえての意見・要望など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根拠</a:t>
            </a:r>
            <a:r>
              <a:rPr kumimoji="1" lang="en-US" altLang="ja-JP" sz="2400" dirty="0"/>
              <a:t>】</a:t>
            </a:r>
            <a:r>
              <a:rPr lang="ja-JP" altLang="en-US" sz="2000" dirty="0"/>
              <a:t>　</a:t>
            </a:r>
            <a:r>
              <a:rPr lang="ja-JP" altLang="en-US" sz="2000" u="sng" dirty="0"/>
              <a:t>全学アンケート</a:t>
            </a:r>
            <a:r>
              <a:rPr lang="ja-JP" altLang="en-US" sz="1600" dirty="0"/>
              <a:t>（立命館大学学友会緊急学生アンケート）</a:t>
            </a:r>
            <a:endParaRPr lang="en-US" altLang="ja-JP" sz="1600" dirty="0"/>
          </a:p>
          <a:p>
            <a:r>
              <a:rPr lang="ja-JP" altLang="en-US" sz="2000" dirty="0"/>
              <a:t>実施日：</a:t>
            </a:r>
            <a:r>
              <a:rPr lang="en-US" altLang="ja-JP" sz="2000" dirty="0"/>
              <a:t>2018</a:t>
            </a:r>
            <a:r>
              <a:rPr lang="ja-JP" altLang="en-US" sz="2000" dirty="0"/>
              <a:t>年</a:t>
            </a:r>
            <a:r>
              <a:rPr lang="en-US" altLang="ja-JP" sz="2000" dirty="0"/>
              <a:t>7</a:t>
            </a:r>
            <a:r>
              <a:rPr lang="ja-JP" altLang="en-US" sz="2000" dirty="0"/>
              <a:t>月</a:t>
            </a:r>
            <a:r>
              <a:rPr lang="en-US" altLang="ja-JP" sz="2000" dirty="0"/>
              <a:t>16</a:t>
            </a:r>
            <a:r>
              <a:rPr lang="ja-JP" altLang="en-US" sz="2000" dirty="0"/>
              <a:t>日（月）</a:t>
            </a:r>
            <a:r>
              <a:rPr lang="en-US" altLang="ja-JP" sz="2000" dirty="0"/>
              <a:t>〜7</a:t>
            </a:r>
            <a:r>
              <a:rPr lang="ja-JP" altLang="en-US" sz="2000" dirty="0"/>
              <a:t>月</a:t>
            </a:r>
            <a:r>
              <a:rPr lang="en-US" altLang="ja-JP" sz="2000" dirty="0"/>
              <a:t>23</a:t>
            </a:r>
            <a:r>
              <a:rPr lang="ja-JP" altLang="en-US" sz="2000" dirty="0"/>
              <a:t>日（月）</a:t>
            </a:r>
            <a:endParaRPr kumimoji="1" lang="en-US" altLang="ja-JP" sz="2400" dirty="0"/>
          </a:p>
          <a:p>
            <a:r>
              <a:rPr lang="ja-JP" altLang="en-US" sz="2000" dirty="0"/>
              <a:t>対象者：立命館大学部生</a:t>
            </a:r>
            <a:r>
              <a:rPr lang="ja-JP" altLang="en-US" sz="1800" dirty="0"/>
              <a:t>（ただし、アンケートは日本語表記）</a:t>
            </a:r>
            <a:endParaRPr lang="en-US" altLang="ja-JP" sz="1800" dirty="0"/>
          </a:p>
          <a:p>
            <a:r>
              <a:rPr lang="ja-JP" altLang="en-US" sz="2000" dirty="0"/>
              <a:t>有効回答数：</a:t>
            </a:r>
            <a:r>
              <a:rPr lang="en-US" altLang="ja-JP" sz="2000" u="sng" dirty="0"/>
              <a:t>3118</a:t>
            </a:r>
            <a:r>
              <a:rPr lang="ja-JP" altLang="en-US" sz="2000" u="sng" dirty="0"/>
              <a:t>件（在学生数の</a:t>
            </a:r>
            <a:r>
              <a:rPr lang="en-US" altLang="ja-JP" sz="2000" u="sng" dirty="0"/>
              <a:t>9.56%</a:t>
            </a:r>
            <a:r>
              <a:rPr lang="ja-JP" altLang="en-US" sz="2000" u="sng" dirty="0"/>
              <a:t>）</a:t>
            </a:r>
            <a:endParaRPr lang="en-US" altLang="ja-JP" sz="2000" u="sng" dirty="0"/>
          </a:p>
          <a:p>
            <a:endParaRPr lang="en-US" altLang="ja-JP" sz="2000" u="sng" dirty="0"/>
          </a:p>
          <a:p>
            <a:pPr marL="0" indent="0">
              <a:buNone/>
            </a:pPr>
            <a:r>
              <a:rPr lang="en-US" altLang="ja-JP" sz="2000" u="sng" dirty="0"/>
              <a:t>※</a:t>
            </a:r>
            <a:r>
              <a:rPr lang="ja-JP" altLang="en-US" sz="2000" u="sng" dirty="0"/>
              <a:t>詳細は、別添資料（報告書）を参照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9A2068-5EE0-7840-A5DD-E5CE0F1E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7494" y="5811694"/>
            <a:ext cx="2228850" cy="365125"/>
          </a:xfrm>
        </p:spPr>
        <p:txBody>
          <a:bodyPr/>
          <a:lstStyle/>
          <a:p>
            <a:fld id="{E17C2F3D-EB72-4138-932C-65C810A93D22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BAD2A6E-F46A-F646-85D2-5722528E1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5" t="33333" r="21528"/>
          <a:stretch/>
        </p:blipFill>
        <p:spPr>
          <a:xfrm>
            <a:off x="6722910" y="2122751"/>
            <a:ext cx="2827632" cy="2889436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4B4546E-0B18-430C-AB96-5601DBA9E1AE}"/>
              </a:ext>
            </a:extLst>
          </p:cNvPr>
          <p:cNvSpPr/>
          <p:nvPr/>
        </p:nvSpPr>
        <p:spPr>
          <a:xfrm>
            <a:off x="8097460" y="252593"/>
            <a:ext cx="1588884" cy="8165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p.3</a:t>
            </a:r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～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10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496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DE19CB-FD19-7944-94F3-7C7533BB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84" y="450059"/>
            <a:ext cx="8812213" cy="1077020"/>
          </a:xfrm>
        </p:spPr>
        <p:txBody>
          <a:bodyPr/>
          <a:lstStyle/>
          <a:p>
            <a:r>
              <a:rPr lang="en-US" altLang="ja-JP" dirty="0"/>
              <a:t>§1. ⑴</a:t>
            </a:r>
            <a:r>
              <a:rPr lang="ja-JP" altLang="en-US" dirty="0"/>
              <a:t>非常時における休講措置・連絡方法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61F65C-31C7-1042-8228-93636986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2810" y="5925780"/>
            <a:ext cx="2228850" cy="296664"/>
          </a:xfrm>
        </p:spPr>
        <p:txBody>
          <a:bodyPr/>
          <a:lstStyle/>
          <a:p>
            <a:fld id="{E17C2F3D-EB72-4138-932C-65C810A93D22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FDEB43E1-6374-B044-94BC-A23ADA35CE60}"/>
              </a:ext>
            </a:extLst>
          </p:cNvPr>
          <p:cNvSpPr/>
          <p:nvPr/>
        </p:nvSpPr>
        <p:spPr>
          <a:xfrm>
            <a:off x="3828377" y="2716065"/>
            <a:ext cx="928183" cy="1567252"/>
          </a:xfrm>
          <a:prstGeom prst="rightArrow">
            <a:avLst>
              <a:gd name="adj1" fmla="val 50000"/>
              <a:gd name="adj2" fmla="val 37667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63" dirty="0"/>
              <a:t>9.11</a:t>
            </a:r>
          </a:p>
          <a:p>
            <a:pPr algn="ctr"/>
            <a:r>
              <a:rPr lang="ja-JP" altLang="en-US" sz="1463"/>
              <a:t>教学部懇談会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EF65A25E-D544-D248-82C2-5A6FA389547D}"/>
              </a:ext>
            </a:extLst>
          </p:cNvPr>
          <p:cNvSpPr/>
          <p:nvPr/>
        </p:nvSpPr>
        <p:spPr>
          <a:xfrm>
            <a:off x="4756560" y="1998541"/>
            <a:ext cx="4955100" cy="3381623"/>
          </a:xfrm>
          <a:prstGeom prst="roundRect">
            <a:avLst>
              <a:gd name="adj" fmla="val 13794"/>
            </a:avLst>
          </a:prstGeom>
          <a:noFill/>
          <a:ln w="76200">
            <a:solidFill>
              <a:srgbClr val="BE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613" indent="-278613">
              <a:buFont typeface="Wingdings" pitchFamily="2" charset="2"/>
              <a:buChar char="u"/>
            </a:pPr>
            <a:r>
              <a:rPr lang="ja-JP" altLang="en-US" sz="2275" u="sng" dirty="0">
                <a:solidFill>
                  <a:srgbClr val="373737"/>
                </a:solidFill>
              </a:rPr>
              <a:t>学生への安全を最優先に</a:t>
            </a:r>
            <a:endParaRPr lang="en-US" altLang="ja-JP" sz="2275" u="sng" dirty="0">
              <a:solidFill>
                <a:srgbClr val="373737"/>
              </a:solidFill>
            </a:endParaRPr>
          </a:p>
          <a:p>
            <a:pPr marL="278613" indent="-278613">
              <a:buFont typeface="Wingdings" pitchFamily="2" charset="2"/>
              <a:buChar char="u"/>
            </a:pPr>
            <a:r>
              <a:rPr lang="ja-JP" altLang="en-US" sz="2275" u="sng" dirty="0">
                <a:solidFill>
                  <a:srgbClr val="373737"/>
                </a:solidFill>
              </a:rPr>
              <a:t>自己判断による休講時のフォローの確立</a:t>
            </a:r>
            <a:endParaRPr lang="en-US" altLang="ja-JP" sz="2275" u="sng" dirty="0">
              <a:solidFill>
                <a:srgbClr val="373737"/>
              </a:solidFill>
            </a:endParaRPr>
          </a:p>
          <a:p>
            <a:r>
              <a:rPr lang="en-US" altLang="ja-JP" sz="1950" dirty="0">
                <a:solidFill>
                  <a:srgbClr val="373737"/>
                </a:solidFill>
              </a:rPr>
              <a:t>【</a:t>
            </a:r>
            <a:r>
              <a:rPr lang="ja-JP" altLang="en-US" sz="1950" dirty="0">
                <a:solidFill>
                  <a:srgbClr val="373737"/>
                </a:solidFill>
              </a:rPr>
              <a:t>判断</a:t>
            </a:r>
            <a:r>
              <a:rPr lang="en-US" altLang="ja-JP" sz="1950" dirty="0">
                <a:solidFill>
                  <a:srgbClr val="373737"/>
                </a:solidFill>
              </a:rPr>
              <a:t>】</a:t>
            </a:r>
          </a:p>
          <a:p>
            <a:r>
              <a:rPr lang="ja-JP" altLang="en-US" sz="1625" dirty="0">
                <a:solidFill>
                  <a:srgbClr val="373737"/>
                </a:solidFill>
              </a:rPr>
              <a:t>　・</a:t>
            </a:r>
            <a:r>
              <a:rPr lang="ja-JP" altLang="en-US" sz="1950" u="sng" dirty="0">
                <a:solidFill>
                  <a:srgbClr val="373737"/>
                </a:solidFill>
              </a:rPr>
              <a:t>臨機応変</a:t>
            </a:r>
            <a:r>
              <a:rPr lang="ja-JP" altLang="en-US" sz="1625" dirty="0">
                <a:solidFill>
                  <a:srgbClr val="373737"/>
                </a:solidFill>
              </a:rPr>
              <a:t>な対応を</a:t>
            </a:r>
            <a:endParaRPr lang="en-US" altLang="ja-JP" sz="1625" dirty="0">
              <a:solidFill>
                <a:srgbClr val="373737"/>
              </a:solidFill>
            </a:endParaRPr>
          </a:p>
          <a:p>
            <a:r>
              <a:rPr lang="ja-JP" altLang="en-US" sz="1625" dirty="0">
                <a:solidFill>
                  <a:srgbClr val="373737"/>
                </a:solidFill>
              </a:rPr>
              <a:t>　・今後想定される非常事態に</a:t>
            </a:r>
            <a:r>
              <a:rPr lang="ja-JP" altLang="en-US" sz="1625" dirty="0">
                <a:solidFill>
                  <a:srgbClr val="323232"/>
                </a:solidFill>
              </a:rPr>
              <a:t>ついての対応検討を</a:t>
            </a:r>
            <a:endParaRPr lang="en-US" altLang="ja-JP" sz="1950" dirty="0">
              <a:solidFill>
                <a:srgbClr val="373737"/>
              </a:solidFill>
            </a:endParaRPr>
          </a:p>
          <a:p>
            <a:r>
              <a:rPr lang="en-US" altLang="ja-JP" sz="1950" dirty="0">
                <a:solidFill>
                  <a:srgbClr val="373737"/>
                </a:solidFill>
              </a:rPr>
              <a:t>【</a:t>
            </a:r>
            <a:r>
              <a:rPr lang="ja-JP" altLang="en-US" sz="1950" dirty="0">
                <a:solidFill>
                  <a:srgbClr val="373737"/>
                </a:solidFill>
              </a:rPr>
              <a:t>連絡</a:t>
            </a:r>
            <a:r>
              <a:rPr lang="en-US" altLang="ja-JP" sz="1950" dirty="0">
                <a:solidFill>
                  <a:srgbClr val="373737"/>
                </a:solidFill>
              </a:rPr>
              <a:t>】</a:t>
            </a:r>
          </a:p>
          <a:p>
            <a:r>
              <a:rPr lang="ja-JP" altLang="en-US" sz="1950" dirty="0">
                <a:solidFill>
                  <a:srgbClr val="373737"/>
                </a:solidFill>
              </a:rPr>
              <a:t>　</a:t>
            </a:r>
            <a:r>
              <a:rPr lang="ja-JP" altLang="en-US" sz="1625" dirty="0">
                <a:solidFill>
                  <a:srgbClr val="373737"/>
                </a:solidFill>
              </a:rPr>
              <a:t>・遠方通学者に配慮し連絡は</a:t>
            </a:r>
            <a:r>
              <a:rPr lang="ja-JP" altLang="en-US" sz="1950" u="sng" dirty="0">
                <a:solidFill>
                  <a:srgbClr val="373737"/>
                </a:solidFill>
              </a:rPr>
              <a:t>迅速に</a:t>
            </a:r>
            <a:endParaRPr lang="en-US" altLang="ja-JP" sz="1625" u="sng" dirty="0">
              <a:solidFill>
                <a:srgbClr val="373737"/>
              </a:solidFill>
            </a:endParaRPr>
          </a:p>
          <a:p>
            <a:r>
              <a:rPr lang="ja-JP" altLang="en-US" sz="1625" dirty="0">
                <a:solidFill>
                  <a:srgbClr val="373737"/>
                </a:solidFill>
              </a:rPr>
              <a:t>　・</a:t>
            </a:r>
            <a:r>
              <a:rPr lang="ja-JP" altLang="en-US" sz="1950" u="sng" dirty="0">
                <a:solidFill>
                  <a:srgbClr val="373737"/>
                </a:solidFill>
              </a:rPr>
              <a:t>アクセス分散化</a:t>
            </a:r>
            <a:endParaRPr lang="en-US" altLang="ja-JP" sz="1625" u="sng" dirty="0">
              <a:solidFill>
                <a:srgbClr val="373737"/>
              </a:solidFill>
            </a:endParaRPr>
          </a:p>
          <a:p>
            <a:r>
              <a:rPr lang="ja-JP" altLang="en-US" sz="1625" dirty="0">
                <a:solidFill>
                  <a:srgbClr val="373737"/>
                </a:solidFill>
              </a:rPr>
              <a:t>　・</a:t>
            </a:r>
            <a:r>
              <a:rPr lang="ja-JP" altLang="en-US" sz="1950" u="sng" dirty="0">
                <a:solidFill>
                  <a:srgbClr val="373737"/>
                </a:solidFill>
              </a:rPr>
              <a:t>補講の連絡に目処</a:t>
            </a:r>
            <a:r>
              <a:rPr lang="ja-JP" altLang="en-US" sz="1625" u="sng" dirty="0">
                <a:solidFill>
                  <a:srgbClr val="373737"/>
                </a:solidFill>
              </a:rPr>
              <a:t>を立てて</a:t>
            </a:r>
            <a:endParaRPr lang="en-US" altLang="ja-JP" sz="1625" u="sng" dirty="0">
              <a:solidFill>
                <a:srgbClr val="373737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CA0130D-0A50-AA4B-BAA4-183F148D9F4C}"/>
              </a:ext>
            </a:extLst>
          </p:cNvPr>
          <p:cNvGrpSpPr/>
          <p:nvPr/>
        </p:nvGrpSpPr>
        <p:grpSpPr>
          <a:xfrm>
            <a:off x="115758" y="2129924"/>
            <a:ext cx="3730008" cy="2600283"/>
            <a:chOff x="838200" y="2216120"/>
            <a:chExt cx="5068643" cy="346622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AE19315-8084-9A4E-8F59-8B021E3FEE87}"/>
                </a:ext>
              </a:extLst>
            </p:cNvPr>
            <p:cNvSpPr/>
            <p:nvPr/>
          </p:nvSpPr>
          <p:spPr>
            <a:xfrm>
              <a:off x="838200" y="2606789"/>
              <a:ext cx="5068643" cy="3075554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sz="1950" dirty="0"/>
                <a:t>【</a:t>
              </a:r>
              <a:r>
                <a:rPr lang="ja-JP" altLang="en-US" sz="1950" dirty="0"/>
                <a:t>連絡</a:t>
              </a:r>
              <a:r>
                <a:rPr lang="en-US" altLang="ja-JP" sz="1950" dirty="0"/>
                <a:t>】</a:t>
              </a:r>
            </a:p>
            <a:p>
              <a:r>
                <a:rPr lang="ja-JP" altLang="en-US" sz="2275" dirty="0"/>
                <a:t>　・休講連絡遅い</a:t>
              </a:r>
              <a:endParaRPr lang="en-US" altLang="ja-JP" sz="2275" dirty="0"/>
            </a:p>
            <a:p>
              <a:r>
                <a:rPr lang="ja-JP" altLang="en-US" sz="2275" dirty="0"/>
                <a:t>　　</a:t>
              </a:r>
              <a:r>
                <a:rPr lang="ja-JP" altLang="en-US" sz="1625" dirty="0"/>
                <a:t>例）講義開始</a:t>
              </a:r>
              <a:r>
                <a:rPr lang="en-US" altLang="ja-JP" sz="1625" dirty="0"/>
                <a:t>10</a:t>
              </a:r>
              <a:r>
                <a:rPr lang="ja-JP" altLang="en-US" sz="1625" dirty="0"/>
                <a:t>分前に休講連絡</a:t>
              </a:r>
              <a:endParaRPr lang="en-US" altLang="ja-JP" sz="2275" dirty="0"/>
            </a:p>
            <a:p>
              <a:r>
                <a:rPr lang="en-US" altLang="ja-JP" sz="1950" dirty="0"/>
                <a:t>【</a:t>
              </a:r>
              <a:r>
                <a:rPr lang="ja-JP" altLang="en-US" sz="1950" dirty="0"/>
                <a:t>判断</a:t>
              </a:r>
              <a:r>
                <a:rPr lang="en-US" altLang="ja-JP" sz="1950" dirty="0"/>
                <a:t>】</a:t>
              </a:r>
            </a:p>
            <a:p>
              <a:r>
                <a:rPr lang="ja-JP" altLang="en-US" sz="2275" dirty="0"/>
                <a:t>　・休講規定</a:t>
              </a:r>
              <a:r>
                <a:rPr lang="en-US" altLang="ja-JP" sz="2275" baseline="30000" dirty="0"/>
                <a:t>*</a:t>
              </a:r>
              <a:r>
                <a:rPr lang="ja-JP" altLang="en-US" sz="2275" dirty="0"/>
                <a:t>に縛られすぎ</a:t>
              </a:r>
              <a:endParaRPr lang="en-US" altLang="ja-JP" sz="2275" dirty="0"/>
            </a:p>
            <a:p>
              <a:r>
                <a:rPr lang="ja-JP" altLang="en-US" sz="1950" dirty="0"/>
                <a:t>　　</a:t>
              </a:r>
              <a:r>
                <a:rPr lang="ja-JP" altLang="en-US" sz="1625" dirty="0"/>
                <a:t>例）避難指示発令地区での授業実施</a:t>
              </a:r>
              <a:endParaRPr lang="en-US" altLang="ja-JP" sz="1950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8806764-8EA3-624A-83B4-885FD317DD78}"/>
                </a:ext>
              </a:extLst>
            </p:cNvPr>
            <p:cNvSpPr/>
            <p:nvPr/>
          </p:nvSpPr>
          <p:spPr>
            <a:xfrm>
              <a:off x="2663715" y="2216120"/>
              <a:ext cx="1417610" cy="781336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275"/>
                <a:t>実態</a:t>
              </a:r>
              <a:endParaRPr lang="en-US" altLang="ja-JP" sz="2275" dirty="0"/>
            </a:p>
          </p:txBody>
        </p:sp>
      </p:grp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2F555A2F-3234-0443-96E1-C24279F648F4}"/>
              </a:ext>
            </a:extLst>
          </p:cNvPr>
          <p:cNvSpPr/>
          <p:nvPr/>
        </p:nvSpPr>
        <p:spPr>
          <a:xfrm>
            <a:off x="6529652" y="1743686"/>
            <a:ext cx="1507048" cy="386238"/>
          </a:xfrm>
          <a:prstGeom prst="roundRect">
            <a:avLst>
              <a:gd name="adj" fmla="val 11806"/>
            </a:avLst>
          </a:prstGeom>
          <a:solidFill>
            <a:schemeClr val="bg1"/>
          </a:solidFill>
          <a:ln w="76200">
            <a:solidFill>
              <a:srgbClr val="BE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950" dirty="0">
                <a:solidFill>
                  <a:srgbClr val="323232"/>
                </a:solidFill>
              </a:rPr>
              <a:t>現在の見解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F63F8F0-43F2-1246-B476-375A7A7AB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57" y="5075375"/>
            <a:ext cx="1042947" cy="99873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D98BA8-7040-2D4A-85CB-584F4F3574E6}"/>
              </a:ext>
            </a:extLst>
          </p:cNvPr>
          <p:cNvSpPr txBox="1"/>
          <p:nvPr/>
        </p:nvSpPr>
        <p:spPr>
          <a:xfrm>
            <a:off x="474680" y="5310815"/>
            <a:ext cx="2962573" cy="630620"/>
          </a:xfrm>
          <a:prstGeom prst="rightArrow">
            <a:avLst/>
          </a:prstGeom>
          <a:noFill/>
          <a:ln>
            <a:solidFill>
              <a:srgbClr val="32323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63"/>
              <a:t>＊立命館大学授業に関する規定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7B8634C-F31A-4E99-9691-0BCE16E40D45}"/>
              </a:ext>
            </a:extLst>
          </p:cNvPr>
          <p:cNvSpPr/>
          <p:nvPr/>
        </p:nvSpPr>
        <p:spPr>
          <a:xfrm>
            <a:off x="7283176" y="91472"/>
            <a:ext cx="2408221" cy="568422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p.4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118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CD660-E0D2-884A-8A7F-AB2DAEBDC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§1.⑵</a:t>
            </a:r>
            <a:r>
              <a:rPr lang="ja-JP" altLang="en-US"/>
              <a:t>教育の質向上について</a:t>
            </a:r>
            <a:r>
              <a:rPr lang="en-US" altLang="ja-JP" dirty="0"/>
              <a:t>①</a:t>
            </a:r>
            <a:r>
              <a:rPr lang="ja-JP" altLang="en-US"/>
              <a:t>＜背景＞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218D07-6D42-9243-B7AC-0431B3BC0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787812"/>
            <a:ext cx="8543925" cy="387390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文部科学省からの通達</a:t>
            </a:r>
            <a:endParaRPr kumimoji="1" lang="en-US" altLang="ja-JP" dirty="0"/>
          </a:p>
          <a:p>
            <a:r>
              <a:rPr lang="ja-JP" altLang="en-US" dirty="0"/>
              <a:t>「教学マネジメント」の強化</a:t>
            </a:r>
            <a:endParaRPr lang="en-US" altLang="ja-JP" dirty="0"/>
          </a:p>
          <a:p>
            <a:r>
              <a:rPr lang="ja-JP" altLang="en-US" dirty="0"/>
              <a:t>情報公開の促進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402423-91AE-2142-A9F9-685C423C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1950" y="5951932"/>
            <a:ext cx="1864963" cy="292388"/>
          </a:xfrm>
        </p:spPr>
        <p:txBody>
          <a:bodyPr/>
          <a:lstStyle/>
          <a:p>
            <a:fld id="{E17C2F3D-EB72-4138-932C-65C810A93D22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2D65CC9-BD50-2140-A913-57B9D24DB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874" y="4456294"/>
            <a:ext cx="1269206" cy="126920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F2D3E2F-6F8B-2648-B93E-D2E08289CE0A}"/>
              </a:ext>
            </a:extLst>
          </p:cNvPr>
          <p:cNvSpPr txBox="1"/>
          <p:nvPr/>
        </p:nvSpPr>
        <p:spPr>
          <a:xfrm>
            <a:off x="1705548" y="5097508"/>
            <a:ext cx="1034328" cy="630620"/>
          </a:xfrm>
          <a:prstGeom prst="rightArrow">
            <a:avLst/>
          </a:prstGeom>
          <a:noFill/>
          <a:ln>
            <a:solidFill>
              <a:srgbClr val="32323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63"/>
              <a:t>詳細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370235A-6574-45C4-98BB-7C120116B4D8}"/>
              </a:ext>
            </a:extLst>
          </p:cNvPr>
          <p:cNvGrpSpPr/>
          <p:nvPr/>
        </p:nvGrpSpPr>
        <p:grpSpPr>
          <a:xfrm>
            <a:off x="4199156" y="1681024"/>
            <a:ext cx="5273727" cy="3794330"/>
            <a:chOff x="5156616" y="1507018"/>
            <a:chExt cx="6490741" cy="4669945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14E0BCF2-10EB-F740-A1B4-33FB6C93F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616" y="1507018"/>
              <a:ext cx="6490741" cy="4669945"/>
            </a:xfrm>
            <a:prstGeom prst="rect">
              <a:avLst/>
            </a:prstGeom>
          </p:spPr>
        </p:pic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88BED7DD-CB07-964E-9D1B-096ABA6D09DA}"/>
                </a:ext>
              </a:extLst>
            </p:cNvPr>
            <p:cNvCxnSpPr/>
            <p:nvPr/>
          </p:nvCxnSpPr>
          <p:spPr>
            <a:xfrm>
              <a:off x="6835515" y="3793019"/>
              <a:ext cx="2143593" cy="0"/>
            </a:xfrm>
            <a:prstGeom prst="line">
              <a:avLst/>
            </a:prstGeom>
            <a:ln w="57150">
              <a:solidFill>
                <a:srgbClr val="A31F24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36FF2E0B-66B2-B346-A3A8-B108BCA4076D}"/>
                </a:ext>
              </a:extLst>
            </p:cNvPr>
            <p:cNvCxnSpPr>
              <a:cxnSpLocks/>
            </p:cNvCxnSpPr>
            <p:nvPr/>
          </p:nvCxnSpPr>
          <p:spPr>
            <a:xfrm>
              <a:off x="6703102" y="4035360"/>
              <a:ext cx="612098" cy="0"/>
            </a:xfrm>
            <a:prstGeom prst="line">
              <a:avLst/>
            </a:prstGeom>
            <a:ln w="57150">
              <a:solidFill>
                <a:srgbClr val="A31F24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9960F041-5449-FE41-8F58-CECD09996D1B}"/>
                </a:ext>
              </a:extLst>
            </p:cNvPr>
            <p:cNvCxnSpPr>
              <a:cxnSpLocks/>
            </p:cNvCxnSpPr>
            <p:nvPr/>
          </p:nvCxnSpPr>
          <p:spPr>
            <a:xfrm>
              <a:off x="6775554" y="3510704"/>
              <a:ext cx="884420" cy="0"/>
            </a:xfrm>
            <a:prstGeom prst="line">
              <a:avLst/>
            </a:prstGeom>
            <a:ln w="57150">
              <a:solidFill>
                <a:srgbClr val="A31F24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EA8C2D9-06F3-E749-A3CA-6F6BCA1D0589}"/>
                </a:ext>
              </a:extLst>
            </p:cNvPr>
            <p:cNvCxnSpPr>
              <a:cxnSpLocks/>
            </p:cNvCxnSpPr>
            <p:nvPr/>
          </p:nvCxnSpPr>
          <p:spPr>
            <a:xfrm>
              <a:off x="9316994" y="3093477"/>
              <a:ext cx="1176121" cy="0"/>
            </a:xfrm>
            <a:prstGeom prst="line">
              <a:avLst/>
            </a:prstGeom>
            <a:ln w="57150">
              <a:solidFill>
                <a:srgbClr val="A31F24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5260B483-CFA5-E74C-9215-A8D821C66E23}"/>
                </a:ext>
              </a:extLst>
            </p:cNvPr>
            <p:cNvCxnSpPr>
              <a:cxnSpLocks/>
            </p:cNvCxnSpPr>
            <p:nvPr/>
          </p:nvCxnSpPr>
          <p:spPr>
            <a:xfrm>
              <a:off x="9316994" y="4247720"/>
              <a:ext cx="1370993" cy="0"/>
            </a:xfrm>
            <a:prstGeom prst="line">
              <a:avLst/>
            </a:prstGeom>
            <a:ln w="57150">
              <a:solidFill>
                <a:srgbClr val="A31F24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BF7843-1BCC-4ED3-B051-CFEA19CCE135}"/>
              </a:ext>
            </a:extLst>
          </p:cNvPr>
          <p:cNvSpPr txBox="1"/>
          <p:nvPr/>
        </p:nvSpPr>
        <p:spPr>
          <a:xfrm>
            <a:off x="4231462" y="5369707"/>
            <a:ext cx="51565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ja-JP" sz="1300" dirty="0"/>
              <a:t>http://between.shinken-ad.co.jp/univ/2018/05/johokokai.html</a:t>
            </a:r>
            <a:r>
              <a:rPr lang="ja-JP" altLang="en-US" sz="1300" dirty="0"/>
              <a:t>　より抜粋</a:t>
            </a:r>
          </a:p>
        </p:txBody>
      </p:sp>
    </p:spTree>
    <p:extLst>
      <p:ext uri="{BB962C8B-B14F-4D97-AF65-F5344CB8AC3E}">
        <p14:creationId xmlns:p14="http://schemas.microsoft.com/office/powerpoint/2010/main" val="112651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572EFA-218B-BC40-85D2-E5C8591F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§1.⑵</a:t>
            </a:r>
            <a:r>
              <a:rPr lang="ja-JP" altLang="en-US"/>
              <a:t>教育の質向上について</a:t>
            </a:r>
            <a:r>
              <a:rPr lang="en-US" altLang="ja-JP" dirty="0"/>
              <a:t>②</a:t>
            </a:r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016985F4-F14D-AE4F-958A-416CAAC80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07" y="5079234"/>
            <a:ext cx="1163415" cy="1046047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1980F2-5A6A-954E-86BA-41AD5D98C87F}"/>
              </a:ext>
            </a:extLst>
          </p:cNvPr>
          <p:cNvSpPr txBox="1"/>
          <p:nvPr/>
        </p:nvSpPr>
        <p:spPr>
          <a:xfrm>
            <a:off x="367626" y="5404233"/>
            <a:ext cx="2559762" cy="630620"/>
          </a:xfrm>
          <a:prstGeom prst="rightArrow">
            <a:avLst/>
          </a:prstGeom>
          <a:noFill/>
          <a:ln>
            <a:solidFill>
              <a:srgbClr val="32323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63"/>
              <a:t>＊</a:t>
            </a:r>
            <a:r>
              <a:rPr lang="en-US" altLang="ja-JP" sz="1463" dirty="0"/>
              <a:t>R2020</a:t>
            </a:r>
            <a:r>
              <a:rPr lang="ja-JP" altLang="en-US" sz="1463"/>
              <a:t>後半期計画の詳細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695501C-391C-ED4C-9345-415F9956C79C}"/>
              </a:ext>
            </a:extLst>
          </p:cNvPr>
          <p:cNvGrpSpPr/>
          <p:nvPr/>
        </p:nvGrpSpPr>
        <p:grpSpPr>
          <a:xfrm>
            <a:off x="219410" y="1805847"/>
            <a:ext cx="4041404" cy="3076075"/>
            <a:chOff x="957347" y="1824224"/>
            <a:chExt cx="3358008" cy="1454157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669ACCB-122C-A649-8C8A-6F817A246085}"/>
                </a:ext>
              </a:extLst>
            </p:cNvPr>
            <p:cNvSpPr/>
            <p:nvPr/>
          </p:nvSpPr>
          <p:spPr>
            <a:xfrm>
              <a:off x="957347" y="1980330"/>
              <a:ext cx="3358008" cy="1298051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71484" indent="-371484">
                <a:buFont typeface="Arial" panose="020B0604020202020204" pitchFamily="34" charset="0"/>
                <a:buChar char="•"/>
              </a:pPr>
              <a:r>
                <a:rPr lang="ja-JP" altLang="en-US" sz="2600" u="sng" dirty="0"/>
                <a:t>教育と学びの質の転換</a:t>
              </a:r>
              <a:r>
                <a:rPr lang="ja-JP" altLang="en-US" sz="2275" dirty="0"/>
                <a:t>　　</a:t>
              </a:r>
              <a:endParaRPr lang="en-US" altLang="ja-JP" sz="2275" dirty="0"/>
            </a:p>
            <a:p>
              <a:r>
                <a:rPr lang="ja-JP" altLang="en-US" sz="2275" dirty="0"/>
                <a:t>　・</a:t>
              </a:r>
              <a:r>
                <a:rPr lang="en-US" altLang="ja-JP" sz="2275" dirty="0"/>
                <a:t>FD</a:t>
              </a:r>
              <a:r>
                <a:rPr lang="ja-JP" altLang="en-US" sz="2275" dirty="0"/>
                <a:t>の推進</a:t>
              </a:r>
              <a:endParaRPr lang="en-US" altLang="ja-JP" sz="2275" dirty="0"/>
            </a:p>
            <a:p>
              <a:r>
                <a:rPr lang="ja-JP" altLang="en-US" sz="2275" dirty="0"/>
                <a:t>　・教学改革ガイドライン</a:t>
              </a:r>
              <a:endParaRPr lang="en-US" altLang="ja-JP" sz="2275" dirty="0"/>
            </a:p>
            <a:p>
              <a:r>
                <a:rPr lang="ja-JP" altLang="en-US" sz="2275" dirty="0"/>
                <a:t>　・新科目の設置</a:t>
              </a:r>
              <a:endParaRPr lang="en-US" altLang="ja-JP" sz="2275" dirty="0"/>
            </a:p>
            <a:p>
              <a:r>
                <a:rPr lang="ja-JP" altLang="en-US" sz="2275" dirty="0"/>
                <a:t>　　　・</a:t>
              </a:r>
              <a:r>
                <a:rPr lang="ja-JP" altLang="en-US" sz="1950" dirty="0"/>
                <a:t>実践科学データ</a:t>
              </a:r>
              <a:endParaRPr lang="en-US" altLang="ja-JP" sz="1950" dirty="0"/>
            </a:p>
            <a:p>
              <a:r>
                <a:rPr lang="ja-JP" altLang="en-US" sz="1950" dirty="0"/>
                <a:t>　　　</a:t>
              </a:r>
              <a:r>
                <a:rPr lang="en-US" altLang="ja-JP" sz="1950" dirty="0"/>
                <a:t>  </a:t>
              </a:r>
              <a:r>
                <a:rPr lang="ja-JP" altLang="en-US" sz="1950" dirty="0"/>
                <a:t>・映像メディア実践入門</a:t>
              </a:r>
              <a:endParaRPr lang="en-US" altLang="ja-JP" sz="1950" dirty="0"/>
            </a:p>
            <a:p>
              <a:r>
                <a:rPr lang="ja-JP" altLang="en-US" sz="1950" dirty="0"/>
                <a:t>　</a:t>
              </a:r>
              <a:r>
                <a:rPr lang="ja-JP" altLang="en-US" sz="2275" dirty="0"/>
                <a:t>・担当者によるシラバスの作成</a:t>
              </a:r>
              <a:endParaRPr lang="en-US" altLang="ja-JP" sz="1950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99576BC2-8340-3241-B40B-643EA211DE14}"/>
                </a:ext>
              </a:extLst>
            </p:cNvPr>
            <p:cNvSpPr/>
            <p:nvPr/>
          </p:nvSpPr>
          <p:spPr>
            <a:xfrm>
              <a:off x="2061969" y="1824224"/>
              <a:ext cx="1148764" cy="226493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275" dirty="0"/>
                <a:t>R2020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0D0908F6-5671-8E48-8E34-EB67E0237CB8}"/>
              </a:ext>
            </a:extLst>
          </p:cNvPr>
          <p:cNvGrpSpPr/>
          <p:nvPr/>
        </p:nvGrpSpPr>
        <p:grpSpPr>
          <a:xfrm>
            <a:off x="5875328" y="1886658"/>
            <a:ext cx="3811262" cy="1362805"/>
            <a:chOff x="957347" y="1591862"/>
            <a:chExt cx="3895170" cy="1855101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A70CA81-9C00-4C4C-AA60-17BCA7B0536F}"/>
                </a:ext>
              </a:extLst>
            </p:cNvPr>
            <p:cNvSpPr/>
            <p:nvPr/>
          </p:nvSpPr>
          <p:spPr>
            <a:xfrm>
              <a:off x="957347" y="1980330"/>
              <a:ext cx="3895170" cy="1466633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8613" indent="-278613" algn="ctr">
                <a:buFont typeface="Arial" panose="020B0604020202020204" pitchFamily="34" charset="0"/>
                <a:buChar char="•"/>
              </a:pPr>
              <a:r>
                <a:rPr lang="ja-JP" altLang="en-US" sz="2275" dirty="0"/>
                <a:t>授業外学習時間が少ない</a:t>
              </a:r>
              <a:endParaRPr lang="en-US" altLang="ja-JP" sz="2275" dirty="0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69EB7B0-64A4-C14C-A881-1E4F4E7C3E5E}"/>
                </a:ext>
              </a:extLst>
            </p:cNvPr>
            <p:cNvSpPr/>
            <p:nvPr/>
          </p:nvSpPr>
          <p:spPr>
            <a:xfrm>
              <a:off x="2196127" y="1591862"/>
              <a:ext cx="1417610" cy="652137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275"/>
                <a:t>実態</a:t>
              </a:r>
              <a:endParaRPr lang="en-US" altLang="ja-JP" sz="2275" dirty="0"/>
            </a:p>
          </p:txBody>
        </p:sp>
      </p:grpSp>
      <p:sp>
        <p:nvSpPr>
          <p:cNvPr id="14" name="左右矢印 13">
            <a:extLst>
              <a:ext uri="{FF2B5EF4-FFF2-40B4-BE49-F238E27FC236}">
                <a16:creationId xmlns:a16="http://schemas.microsoft.com/office/drawing/2014/main" id="{132BD26A-9D9A-0947-8B36-1A58C140A672}"/>
              </a:ext>
            </a:extLst>
          </p:cNvPr>
          <p:cNvSpPr/>
          <p:nvPr/>
        </p:nvSpPr>
        <p:spPr>
          <a:xfrm>
            <a:off x="4300440" y="2345015"/>
            <a:ext cx="1467758" cy="784388"/>
          </a:xfrm>
          <a:prstGeom prst="left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275" dirty="0"/>
              <a:t>But</a:t>
            </a:r>
            <a:endParaRPr lang="ja-JP" altLang="en-US" sz="2275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9B3BF52-1099-7647-94A4-20A0371338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54528" b="5530"/>
          <a:stretch/>
        </p:blipFill>
        <p:spPr>
          <a:xfrm>
            <a:off x="4260815" y="3368999"/>
            <a:ext cx="5645186" cy="205716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A4828E-FC55-2443-AADD-F5E8E025BA0B}"/>
              </a:ext>
            </a:extLst>
          </p:cNvPr>
          <p:cNvSpPr txBox="1"/>
          <p:nvPr/>
        </p:nvSpPr>
        <p:spPr>
          <a:xfrm>
            <a:off x="7085109" y="5382405"/>
            <a:ext cx="271379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/>
              <a:t>2018</a:t>
            </a:r>
            <a:r>
              <a:rPr lang="ja-JP" altLang="en-US" sz="1463" dirty="0"/>
              <a:t>年全学協議会</a:t>
            </a:r>
            <a:r>
              <a:rPr lang="en-US" altLang="ja-JP" sz="1463" dirty="0"/>
              <a:t>RS 6</a:t>
            </a:r>
            <a:r>
              <a:rPr lang="ja-JP" altLang="en-US" sz="1463" dirty="0"/>
              <a:t>月号より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4998996-E6ED-4BD2-A721-590495994BE1}"/>
              </a:ext>
            </a:extLst>
          </p:cNvPr>
          <p:cNvSpPr/>
          <p:nvPr/>
        </p:nvSpPr>
        <p:spPr>
          <a:xfrm>
            <a:off x="7909987" y="233416"/>
            <a:ext cx="1588884" cy="8165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p.5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BF1692-04AF-CE4F-9F98-1C383E09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0058" y="5879534"/>
            <a:ext cx="2043113" cy="365125"/>
          </a:xfrm>
        </p:spPr>
        <p:txBody>
          <a:bodyPr/>
          <a:lstStyle/>
          <a:p>
            <a:fld id="{E17C2F3D-EB72-4138-932C-65C810A93D22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E90771-6178-1A47-94AA-06917B059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§1.⑵</a:t>
            </a:r>
            <a:r>
              <a:rPr lang="ja-JP" altLang="en-US"/>
              <a:t>教育の質向上について</a:t>
            </a:r>
            <a:r>
              <a:rPr lang="en-US" altLang="ja-JP" dirty="0"/>
              <a:t>③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53A6B9-D558-2347-A552-32A11DAD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7A8E892C-FDDE-8546-8930-530381A53737}"/>
              </a:ext>
            </a:extLst>
          </p:cNvPr>
          <p:cNvSpPr/>
          <p:nvPr/>
        </p:nvSpPr>
        <p:spPr>
          <a:xfrm>
            <a:off x="252724" y="2111814"/>
            <a:ext cx="9434201" cy="3229340"/>
          </a:xfrm>
          <a:prstGeom prst="roundRect">
            <a:avLst>
              <a:gd name="adj" fmla="val 17597"/>
            </a:avLst>
          </a:prstGeom>
          <a:noFill/>
          <a:ln w="76200">
            <a:solidFill>
              <a:srgbClr val="BE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613" indent="-278613">
              <a:buFont typeface="Wingdings" pitchFamily="2" charset="2"/>
              <a:buChar char="u"/>
            </a:pPr>
            <a:r>
              <a:rPr lang="ja-JP" altLang="en-US" sz="2800" dirty="0">
                <a:solidFill>
                  <a:schemeClr val="tx1"/>
                </a:solidFill>
              </a:rPr>
              <a:t>学生の</a:t>
            </a:r>
            <a:r>
              <a:rPr lang="ja-JP" altLang="en-US" sz="2800" dirty="0">
                <a:solidFill>
                  <a:srgbClr val="373737"/>
                </a:solidFill>
              </a:rPr>
              <a:t>興味関心を高める授業の実践をして欲しい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　　　例）アクティブラーニング、</a:t>
            </a:r>
            <a:r>
              <a:rPr lang="en-US" altLang="ja-JP" sz="2400" dirty="0">
                <a:solidFill>
                  <a:schemeClr val="tx1"/>
                </a:solidFill>
              </a:rPr>
              <a:t>ICT</a:t>
            </a:r>
            <a:r>
              <a:rPr lang="ja-JP" altLang="en-US" sz="2400" dirty="0">
                <a:solidFill>
                  <a:schemeClr val="tx1"/>
                </a:solidFill>
              </a:rPr>
              <a:t>の活用</a:t>
            </a:r>
            <a:endParaRPr lang="en-US" altLang="ja-JP" sz="24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pPr marL="278613" indent="-278613">
              <a:buFont typeface="Wingdings" pitchFamily="2" charset="2"/>
              <a:buChar char="u"/>
            </a:pPr>
            <a:r>
              <a:rPr lang="ja-JP" altLang="en-US" sz="2800" dirty="0">
                <a:solidFill>
                  <a:schemeClr val="tx1"/>
                </a:solidFill>
              </a:rPr>
              <a:t>教学改革が、どれだけ学生の成長や満足度に寄与した？</a:t>
            </a:r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pPr marL="278613" indent="-278613">
              <a:buFont typeface="Wingdings" pitchFamily="2" charset="2"/>
              <a:buChar char="u"/>
            </a:pPr>
            <a:r>
              <a:rPr lang="ja-JP" altLang="en-US" sz="2800" dirty="0">
                <a:solidFill>
                  <a:schemeClr val="tx1"/>
                </a:solidFill>
              </a:rPr>
              <a:t>授業担当者が十分に授業準備できる労働環境が必要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5897051D-B927-7C40-A87B-6DA18BB7BBE1}"/>
              </a:ext>
            </a:extLst>
          </p:cNvPr>
          <p:cNvSpPr/>
          <p:nvPr/>
        </p:nvSpPr>
        <p:spPr>
          <a:xfrm>
            <a:off x="4216442" y="1866011"/>
            <a:ext cx="1507048" cy="491605"/>
          </a:xfrm>
          <a:prstGeom prst="roundRect">
            <a:avLst>
              <a:gd name="adj" fmla="val 11806"/>
            </a:avLst>
          </a:prstGeom>
          <a:solidFill>
            <a:schemeClr val="bg1"/>
          </a:solidFill>
          <a:ln w="76200">
            <a:solidFill>
              <a:srgbClr val="BE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600">
                <a:solidFill>
                  <a:srgbClr val="323232"/>
                </a:solidFill>
              </a:rPr>
              <a:t>見解</a:t>
            </a:r>
          </a:p>
        </p:txBody>
      </p:sp>
    </p:spTree>
    <p:extLst>
      <p:ext uri="{BB962C8B-B14F-4D97-AF65-F5344CB8AC3E}">
        <p14:creationId xmlns:p14="http://schemas.microsoft.com/office/powerpoint/2010/main" val="16210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99DC5-A421-EB41-92BA-7C744933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408211"/>
            <a:ext cx="8543925" cy="1077020"/>
          </a:xfrm>
        </p:spPr>
        <p:txBody>
          <a:bodyPr/>
          <a:lstStyle/>
          <a:p>
            <a:r>
              <a:rPr lang="en-US" altLang="ja-JP" dirty="0"/>
              <a:t>§1.</a:t>
            </a:r>
            <a:r>
              <a:rPr lang="ja-JP" altLang="en-US" dirty="0"/>
              <a:t>⑷ 試合等参加証明書の運用</a:t>
            </a:r>
            <a:r>
              <a:rPr lang="ja-JP" altLang="en-US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2EF467-6680-5F45-86CF-8614A523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1909" y="5773880"/>
            <a:ext cx="2228850" cy="365125"/>
          </a:xfrm>
        </p:spPr>
        <p:txBody>
          <a:bodyPr/>
          <a:lstStyle/>
          <a:p>
            <a:fld id="{E17C2F3D-EB72-4138-932C-65C810A93D22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982157FD-6D81-9246-B6CE-F8D1C96B4A9A}"/>
              </a:ext>
            </a:extLst>
          </p:cNvPr>
          <p:cNvSpPr/>
          <p:nvPr/>
        </p:nvSpPr>
        <p:spPr>
          <a:xfrm>
            <a:off x="4583430" y="2921811"/>
            <a:ext cx="551452" cy="100185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8F3270B-A5C3-214C-8593-80C5E262D7B7}"/>
              </a:ext>
            </a:extLst>
          </p:cNvPr>
          <p:cNvGrpSpPr/>
          <p:nvPr/>
        </p:nvGrpSpPr>
        <p:grpSpPr>
          <a:xfrm>
            <a:off x="375881" y="1944006"/>
            <a:ext cx="4168732" cy="2389446"/>
            <a:chOff x="838199" y="2674796"/>
            <a:chExt cx="4802946" cy="2674811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2BF5C69E-8B46-A548-8F71-F2CFB48291A4}"/>
                </a:ext>
              </a:extLst>
            </p:cNvPr>
            <p:cNvSpPr/>
            <p:nvPr/>
          </p:nvSpPr>
          <p:spPr>
            <a:xfrm>
              <a:off x="838199" y="3000864"/>
              <a:ext cx="4802946" cy="2348743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8613" indent="-278613">
                <a:buFont typeface="Arial" panose="020B0604020202020204" pitchFamily="34" charset="0"/>
                <a:buChar char="•"/>
              </a:pPr>
              <a:r>
                <a:rPr lang="ja-JP" altLang="en-US" sz="2275"/>
                <a:t>試合等参加証明書</a:t>
              </a:r>
              <a:r>
                <a:rPr lang="ja-JP" altLang="en-US" sz="2275" baseline="30000"/>
                <a:t>＊</a:t>
              </a:r>
              <a:r>
                <a:rPr lang="ja-JP" altLang="en-US" sz="2275"/>
                <a:t>を受け取ってもらえない</a:t>
              </a:r>
              <a:endParaRPr lang="en-US" altLang="ja-JP" sz="2275" dirty="0"/>
            </a:p>
            <a:p>
              <a:endParaRPr lang="en-US" altLang="ja-JP" sz="2275" dirty="0"/>
            </a:p>
            <a:p>
              <a:pPr marL="278613" indent="-278613">
                <a:buFont typeface="Arial" panose="020B0604020202020204" pitchFamily="34" charset="0"/>
                <a:buChar char="•"/>
              </a:pPr>
              <a:r>
                <a:rPr lang="ja-JP" altLang="en-US" sz="2275"/>
                <a:t>休んだ授業のフォローがない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A4A1326-483A-F144-A4FA-6374434EB4F1}"/>
                </a:ext>
              </a:extLst>
            </p:cNvPr>
            <p:cNvSpPr/>
            <p:nvPr/>
          </p:nvSpPr>
          <p:spPr>
            <a:xfrm>
              <a:off x="2530867" y="2674796"/>
              <a:ext cx="1417610" cy="652137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275"/>
                <a:t>実態</a:t>
              </a:r>
              <a:endParaRPr lang="en-US" altLang="ja-JP" sz="2275" dirty="0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BAD0A3F-C8CF-CF44-A0CB-31BF2FD9743D}"/>
              </a:ext>
            </a:extLst>
          </p:cNvPr>
          <p:cNvGrpSpPr/>
          <p:nvPr/>
        </p:nvGrpSpPr>
        <p:grpSpPr>
          <a:xfrm>
            <a:off x="5173700" y="1729797"/>
            <a:ext cx="4356420" cy="2729216"/>
            <a:chOff x="6391422" y="2477420"/>
            <a:chExt cx="5524455" cy="3100420"/>
          </a:xfrm>
        </p:grpSpPr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237F5842-0FC0-3443-908E-2BBECC33FFEC}"/>
                </a:ext>
              </a:extLst>
            </p:cNvPr>
            <p:cNvSpPr/>
            <p:nvPr/>
          </p:nvSpPr>
          <p:spPr>
            <a:xfrm>
              <a:off x="6391422" y="2815771"/>
              <a:ext cx="5524455" cy="2762069"/>
            </a:xfrm>
            <a:prstGeom prst="roundRect">
              <a:avLst>
                <a:gd name="adj" fmla="val 17597"/>
              </a:avLst>
            </a:prstGeom>
            <a:noFill/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8613" indent="-278613">
                <a:buFont typeface="Wingdings" pitchFamily="2" charset="2"/>
                <a:buChar char="u"/>
              </a:pPr>
              <a:r>
                <a:rPr lang="ja-JP" altLang="en-US" sz="2275" u="sng" dirty="0">
                  <a:solidFill>
                    <a:srgbClr val="373737"/>
                  </a:solidFill>
                </a:rPr>
                <a:t>全ての授業担当者に確実に</a:t>
              </a:r>
              <a:r>
                <a:rPr lang="ja-JP" altLang="en-US" sz="2275" dirty="0">
                  <a:solidFill>
                    <a:srgbClr val="373737"/>
                  </a:solidFill>
                </a:rPr>
                <a:t>受け取って欲しい</a:t>
              </a:r>
              <a:endParaRPr lang="en-US" altLang="ja-JP" sz="2275" dirty="0">
                <a:solidFill>
                  <a:srgbClr val="373737"/>
                </a:solidFill>
              </a:endParaRPr>
            </a:p>
            <a:p>
              <a:pPr marL="278613" indent="-278613">
                <a:buFont typeface="Wingdings" pitchFamily="2" charset="2"/>
                <a:buChar char="u"/>
              </a:pPr>
              <a:endParaRPr lang="en-US" altLang="ja-JP" sz="2275" dirty="0">
                <a:solidFill>
                  <a:srgbClr val="373737"/>
                </a:solidFill>
              </a:endParaRPr>
            </a:p>
            <a:p>
              <a:pPr marL="278613" indent="-278613">
                <a:buFont typeface="Wingdings" pitchFamily="2" charset="2"/>
                <a:buChar char="u"/>
              </a:pPr>
              <a:r>
                <a:rPr lang="ja-JP" altLang="en-US" sz="2275" dirty="0">
                  <a:solidFill>
                    <a:srgbClr val="373737"/>
                  </a:solidFill>
                </a:rPr>
                <a:t>休んだ授業の自主学習が</a:t>
              </a:r>
              <a:endParaRPr lang="en-US" altLang="ja-JP" sz="2275" dirty="0">
                <a:solidFill>
                  <a:srgbClr val="373737"/>
                </a:solidFill>
              </a:endParaRPr>
            </a:p>
            <a:p>
              <a:r>
                <a:rPr lang="ja-JP" altLang="en-US" sz="2275" dirty="0">
                  <a:solidFill>
                    <a:srgbClr val="373737"/>
                  </a:solidFill>
                </a:rPr>
                <a:t>　  できるよう指導と助言を</a:t>
              </a:r>
              <a:endParaRPr lang="en-US" altLang="ja-JP" sz="1950" dirty="0">
                <a:solidFill>
                  <a:srgbClr val="373737"/>
                </a:solidFill>
              </a:endParaRPr>
            </a:p>
          </p:txBody>
        </p:sp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CA6E0C51-34F4-384C-B606-725C4212AE9C}"/>
                </a:ext>
              </a:extLst>
            </p:cNvPr>
            <p:cNvSpPr/>
            <p:nvPr/>
          </p:nvSpPr>
          <p:spPr>
            <a:xfrm>
              <a:off x="8443386" y="2477420"/>
              <a:ext cx="1420525" cy="676702"/>
            </a:xfrm>
            <a:prstGeom prst="roundRect">
              <a:avLst>
                <a:gd name="adj" fmla="val 11806"/>
              </a:avLst>
            </a:prstGeom>
            <a:solidFill>
              <a:schemeClr val="bg1"/>
            </a:solidFill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275">
                  <a:solidFill>
                    <a:srgbClr val="323232"/>
                  </a:solidFill>
                </a:rPr>
                <a:t>見解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B227036-0F8B-924E-9F60-5CC0CB8FBBD4}"/>
              </a:ext>
            </a:extLst>
          </p:cNvPr>
          <p:cNvSpPr txBox="1"/>
          <p:nvPr/>
        </p:nvSpPr>
        <p:spPr>
          <a:xfrm>
            <a:off x="237418" y="5458570"/>
            <a:ext cx="3852727" cy="630620"/>
          </a:xfrm>
          <a:prstGeom prst="rightArrow">
            <a:avLst/>
          </a:prstGeom>
          <a:noFill/>
          <a:ln>
            <a:solidFill>
              <a:srgbClr val="32323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63"/>
              <a:t>＊</a:t>
            </a:r>
            <a:r>
              <a:rPr lang="en-US" altLang="ja-JP" sz="1463" dirty="0"/>
              <a:t>2018</a:t>
            </a:r>
            <a:r>
              <a:rPr lang="ja-JP" altLang="en-US" sz="1463"/>
              <a:t>年度課外自主活動ハンドブック</a:t>
            </a:r>
            <a:r>
              <a:rPr lang="en-US" altLang="ja-JP" sz="1463" dirty="0"/>
              <a:t> p.14</a:t>
            </a:r>
            <a:endParaRPr lang="ja-JP" altLang="en-US" sz="1463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5AC8EE1-E284-E047-9747-4DCFAAA9A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38" y="4884360"/>
            <a:ext cx="1274236" cy="124374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B0D655-9B9D-434A-9525-AFD9EE266373}"/>
              </a:ext>
            </a:extLst>
          </p:cNvPr>
          <p:cNvSpPr txBox="1"/>
          <p:nvPr/>
        </p:nvSpPr>
        <p:spPr>
          <a:xfrm>
            <a:off x="5572126" y="4766073"/>
            <a:ext cx="42267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50" dirty="0"/>
              <a:t>※</a:t>
            </a:r>
            <a:r>
              <a:rPr lang="ja-JP" altLang="en-US" sz="1950" dirty="0"/>
              <a:t>学生については、試合等参加証明書の意義に対して再度認知すべき</a:t>
            </a:r>
            <a:endParaRPr lang="en-US" altLang="ja-JP" sz="1950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53666DD6-7922-4DDE-A379-18F38EEA2D25}"/>
              </a:ext>
            </a:extLst>
          </p:cNvPr>
          <p:cNvSpPr/>
          <p:nvPr/>
        </p:nvSpPr>
        <p:spPr>
          <a:xfrm>
            <a:off x="8068800" y="233827"/>
            <a:ext cx="1588884" cy="8165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p.6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841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77811E-926E-0B43-9070-6DE2FA7DA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94524"/>
            <a:ext cx="8919270" cy="1077020"/>
          </a:xfrm>
        </p:spPr>
        <p:txBody>
          <a:bodyPr/>
          <a:lstStyle/>
          <a:p>
            <a:r>
              <a:rPr lang="en-US" altLang="ja-JP" dirty="0"/>
              <a:t>§1.</a:t>
            </a:r>
            <a:r>
              <a:rPr lang="ja-JP" altLang="en-US" dirty="0"/>
              <a:t>⑸</a:t>
            </a:r>
            <a:r>
              <a:rPr kumimoji="1" lang="ja-JP" altLang="en-US" dirty="0"/>
              <a:t>課外自主活動団体使用の施設整備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553224-8829-7847-A767-84C64A48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16</a:t>
            </a:fld>
            <a:endParaRPr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71CC576-30DC-394F-B72C-4016254BF92A}"/>
              </a:ext>
            </a:extLst>
          </p:cNvPr>
          <p:cNvGrpSpPr/>
          <p:nvPr/>
        </p:nvGrpSpPr>
        <p:grpSpPr>
          <a:xfrm>
            <a:off x="277979" y="1797082"/>
            <a:ext cx="4487352" cy="3664921"/>
            <a:chOff x="838200" y="2078168"/>
            <a:chExt cx="5068643" cy="3604175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6C74A98F-BD58-5E49-9324-B4057EFEA787}"/>
                </a:ext>
              </a:extLst>
            </p:cNvPr>
            <p:cNvSpPr/>
            <p:nvPr/>
          </p:nvSpPr>
          <p:spPr>
            <a:xfrm>
              <a:off x="838200" y="2606789"/>
              <a:ext cx="5068643" cy="3075554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8613" indent="-278613">
                <a:buFont typeface="Arial" panose="020B0604020202020204" pitchFamily="34" charset="0"/>
                <a:buChar char="•"/>
              </a:pPr>
              <a:r>
                <a:rPr lang="ja-JP" altLang="en-US" sz="2600" dirty="0"/>
                <a:t>施設・器具などの老朽化</a:t>
              </a:r>
              <a:endParaRPr lang="en-US" altLang="ja-JP" sz="2600" dirty="0"/>
            </a:p>
            <a:p>
              <a:pPr marL="278613" indent="-278613">
                <a:buFont typeface="Arial" panose="020B0604020202020204" pitchFamily="34" charset="0"/>
                <a:buChar char="•"/>
              </a:pPr>
              <a:endParaRPr lang="en-US" altLang="ja-JP" sz="1400" dirty="0"/>
            </a:p>
            <a:p>
              <a:pPr marL="278613" indent="-278613">
                <a:buFont typeface="Arial" panose="020B0604020202020204" pitchFamily="34" charset="0"/>
                <a:buChar char="•"/>
              </a:pPr>
              <a:r>
                <a:rPr lang="ja-JP" altLang="en-US" sz="2600" dirty="0"/>
                <a:t>どのようなプロセスで、改修・修繕・整備されていくのかが不明</a:t>
              </a:r>
              <a:endParaRPr lang="en-US" altLang="ja-JP" sz="2600" dirty="0"/>
            </a:p>
            <a:p>
              <a:pPr marL="278613" indent="-278613">
                <a:buFont typeface="Arial" panose="020B0604020202020204" pitchFamily="34" charset="0"/>
                <a:buChar char="•"/>
              </a:pPr>
              <a:endParaRPr lang="en-US" altLang="ja-JP" sz="1400" dirty="0"/>
            </a:p>
            <a:p>
              <a:pPr marL="278613" indent="-278613">
                <a:buFont typeface="Arial" panose="020B0604020202020204" pitchFamily="34" charset="0"/>
                <a:buChar char="•"/>
              </a:pPr>
              <a:r>
                <a:rPr lang="ja-JP" altLang="en-US" sz="2600" dirty="0"/>
                <a:t>補修後、利用者に対し、補修された事実の共有がない</a:t>
              </a:r>
              <a:endParaRPr lang="en-US" altLang="ja-JP" sz="2600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A5D72B3-EC57-5447-B7BD-A42A0E42E6E5}"/>
                </a:ext>
              </a:extLst>
            </p:cNvPr>
            <p:cNvSpPr/>
            <p:nvPr/>
          </p:nvSpPr>
          <p:spPr>
            <a:xfrm>
              <a:off x="2592795" y="2078168"/>
              <a:ext cx="1417610" cy="652137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600" dirty="0"/>
                <a:t>実態</a:t>
              </a:r>
              <a:endParaRPr lang="en-US" altLang="ja-JP" sz="2600" dirty="0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ED7E29E-29B4-254D-8402-AF7690C7DE2F}"/>
              </a:ext>
            </a:extLst>
          </p:cNvPr>
          <p:cNvGrpSpPr/>
          <p:nvPr/>
        </p:nvGrpSpPr>
        <p:grpSpPr>
          <a:xfrm>
            <a:off x="5340998" y="2049364"/>
            <a:ext cx="4163744" cy="3188974"/>
            <a:chOff x="6391422" y="2477420"/>
            <a:chExt cx="5524455" cy="3100420"/>
          </a:xfrm>
        </p:grpSpPr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C99532FC-F743-0E47-89D7-EC3834533341}"/>
                </a:ext>
              </a:extLst>
            </p:cNvPr>
            <p:cNvSpPr/>
            <p:nvPr/>
          </p:nvSpPr>
          <p:spPr>
            <a:xfrm>
              <a:off x="6391422" y="2815771"/>
              <a:ext cx="5524455" cy="2762069"/>
            </a:xfrm>
            <a:prstGeom prst="roundRect">
              <a:avLst>
                <a:gd name="adj" fmla="val 17597"/>
              </a:avLst>
            </a:prstGeom>
            <a:noFill/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8613" indent="-278613">
                <a:buFont typeface="Wingdings" pitchFamily="2" charset="2"/>
                <a:buChar char="u"/>
              </a:pPr>
              <a:r>
                <a:rPr lang="ja-JP" altLang="en-US" sz="2600" dirty="0">
                  <a:solidFill>
                    <a:srgbClr val="373737"/>
                  </a:solidFill>
                </a:rPr>
                <a:t>どのようなプロセスで改修・修繕・整備されていくのか明らかに</a:t>
              </a:r>
              <a:endParaRPr lang="en-US" altLang="ja-JP" sz="2600" dirty="0">
                <a:solidFill>
                  <a:srgbClr val="373737"/>
                </a:solidFill>
              </a:endParaRPr>
            </a:p>
            <a:p>
              <a:pPr marL="278613" indent="-278613">
                <a:buFont typeface="Wingdings" pitchFamily="2" charset="2"/>
                <a:buChar char="u"/>
              </a:pPr>
              <a:endParaRPr lang="en-US" altLang="ja-JP" sz="1000" dirty="0">
                <a:solidFill>
                  <a:srgbClr val="373737"/>
                </a:solidFill>
              </a:endParaRPr>
            </a:p>
            <a:p>
              <a:pPr marL="278613" indent="-278613">
                <a:buFont typeface="Wingdings" pitchFamily="2" charset="2"/>
                <a:buChar char="u"/>
              </a:pPr>
              <a:r>
                <a:rPr lang="ja-JP" altLang="en-US" sz="2600" dirty="0">
                  <a:solidFill>
                    <a:srgbClr val="373737"/>
                  </a:solidFill>
                </a:rPr>
                <a:t>補修された場合、利用者に共有を</a:t>
              </a:r>
              <a:endParaRPr lang="en-US" altLang="ja-JP" sz="2600" dirty="0">
                <a:solidFill>
                  <a:srgbClr val="373737"/>
                </a:solidFill>
              </a:endParaRPr>
            </a:p>
          </p:txBody>
        </p:sp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24EFFBD9-3CD6-3B4D-98B8-1B1B900BCD62}"/>
                </a:ext>
              </a:extLst>
            </p:cNvPr>
            <p:cNvSpPr/>
            <p:nvPr/>
          </p:nvSpPr>
          <p:spPr>
            <a:xfrm>
              <a:off x="8443386" y="2477420"/>
              <a:ext cx="1420525" cy="676702"/>
            </a:xfrm>
            <a:prstGeom prst="roundRect">
              <a:avLst>
                <a:gd name="adj" fmla="val 11806"/>
              </a:avLst>
            </a:prstGeom>
            <a:solidFill>
              <a:schemeClr val="bg1"/>
            </a:solidFill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600">
                  <a:solidFill>
                    <a:srgbClr val="323232"/>
                  </a:solidFill>
                </a:rPr>
                <a:t>見解</a:t>
              </a:r>
            </a:p>
          </p:txBody>
        </p:sp>
      </p:grpSp>
      <p:sp>
        <p:nvSpPr>
          <p:cNvPr id="12" name="右矢印 11">
            <a:extLst>
              <a:ext uri="{FF2B5EF4-FFF2-40B4-BE49-F238E27FC236}">
                <a16:creationId xmlns:a16="http://schemas.microsoft.com/office/drawing/2014/main" id="{4FDA76D2-A590-454B-BD9A-565269BD1942}"/>
              </a:ext>
            </a:extLst>
          </p:cNvPr>
          <p:cNvSpPr/>
          <p:nvPr/>
        </p:nvSpPr>
        <p:spPr>
          <a:xfrm>
            <a:off x="4765330" y="3075663"/>
            <a:ext cx="575668" cy="100185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AABC8CDD-80F7-41B0-A990-4B2F02A710FA}"/>
              </a:ext>
            </a:extLst>
          </p:cNvPr>
          <p:cNvSpPr/>
          <p:nvPr/>
        </p:nvSpPr>
        <p:spPr>
          <a:xfrm>
            <a:off x="6887549" y="126138"/>
            <a:ext cx="2499339" cy="443595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p.6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21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99DC5-A421-EB41-92BA-7C744933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94744"/>
            <a:ext cx="8881790" cy="1077020"/>
          </a:xfrm>
        </p:spPr>
        <p:txBody>
          <a:bodyPr>
            <a:normAutofit/>
          </a:bodyPr>
          <a:lstStyle/>
          <a:p>
            <a:r>
              <a:rPr lang="en-US" altLang="ja-JP" dirty="0"/>
              <a:t>§1.⑴</a:t>
            </a:r>
            <a:r>
              <a:rPr lang="ja-JP" altLang="en-US" dirty="0"/>
              <a:t>今後のキャンパス改修・整備について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2EF467-6680-5F45-86CF-8614A523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3978" y="5845880"/>
            <a:ext cx="2228850" cy="365125"/>
          </a:xfrm>
        </p:spPr>
        <p:txBody>
          <a:bodyPr/>
          <a:lstStyle/>
          <a:p>
            <a:fld id="{E17C2F3D-EB72-4138-932C-65C810A93D22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57F0D388-5867-D84B-B5B5-128C0BF51FBD}"/>
              </a:ext>
            </a:extLst>
          </p:cNvPr>
          <p:cNvSpPr/>
          <p:nvPr/>
        </p:nvSpPr>
        <p:spPr>
          <a:xfrm>
            <a:off x="5560314" y="2512351"/>
            <a:ext cx="4080528" cy="2572606"/>
          </a:xfrm>
          <a:prstGeom prst="roundRect">
            <a:avLst>
              <a:gd name="adj" fmla="val 17597"/>
            </a:avLst>
          </a:prstGeom>
          <a:noFill/>
          <a:ln w="76200">
            <a:solidFill>
              <a:srgbClr val="BE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613" indent="-278613">
              <a:buFont typeface="Wingdings" pitchFamily="2" charset="2"/>
              <a:buChar char="u"/>
            </a:pPr>
            <a:r>
              <a:rPr lang="ja-JP" altLang="en-US" sz="2925" b="1" u="sng" dirty="0">
                <a:solidFill>
                  <a:srgbClr val="373737"/>
                </a:solidFill>
              </a:rPr>
              <a:t>検討段階</a:t>
            </a:r>
            <a:r>
              <a:rPr lang="ja-JP" altLang="en-US" sz="2925" dirty="0">
                <a:solidFill>
                  <a:srgbClr val="373737"/>
                </a:solidFill>
              </a:rPr>
              <a:t>に</a:t>
            </a:r>
            <a:r>
              <a:rPr lang="ja-JP" altLang="en-US" sz="2925" dirty="0">
                <a:solidFill>
                  <a:srgbClr val="323232"/>
                </a:solidFill>
              </a:rPr>
              <a:t>留学生を含めた多様な学生の声が反映できる機会を</a:t>
            </a:r>
            <a:endParaRPr lang="en-US" altLang="ja-JP" sz="2925" dirty="0">
              <a:solidFill>
                <a:srgbClr val="323232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B2C91E6-97B9-2C4A-BC54-568A731B4440}"/>
              </a:ext>
            </a:extLst>
          </p:cNvPr>
          <p:cNvGrpSpPr/>
          <p:nvPr/>
        </p:nvGrpSpPr>
        <p:grpSpPr>
          <a:xfrm>
            <a:off x="139091" y="1671480"/>
            <a:ext cx="5020579" cy="4144679"/>
            <a:chOff x="616983" y="2280720"/>
            <a:chExt cx="5362852" cy="3401623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A932E62-88E9-074C-B842-859264988D44}"/>
                </a:ext>
              </a:extLst>
            </p:cNvPr>
            <p:cNvSpPr/>
            <p:nvPr/>
          </p:nvSpPr>
          <p:spPr>
            <a:xfrm>
              <a:off x="616983" y="2606789"/>
              <a:ext cx="5362852" cy="3075554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altLang="ja-JP" sz="1100" dirty="0"/>
            </a:p>
            <a:p>
              <a:pPr algn="ctr"/>
              <a:r>
                <a:rPr lang="ja-JP" altLang="en-US" sz="2800" dirty="0"/>
                <a:t>キャンパス施設改修</a:t>
              </a:r>
              <a:endParaRPr lang="en-US" altLang="ja-JP" sz="2800" dirty="0"/>
            </a:p>
            <a:p>
              <a:endParaRPr lang="en-US" altLang="ja-JP" sz="1600" dirty="0"/>
            </a:p>
            <a:p>
              <a:pPr marL="278613" indent="-278613">
                <a:buFont typeface="Arial" panose="020B0604020202020204" pitchFamily="34" charset="0"/>
                <a:buChar char="•"/>
              </a:pPr>
              <a:r>
                <a:rPr lang="ja-JP" altLang="en-US" sz="2800" dirty="0"/>
                <a:t>学生の声が反映された改修</a:t>
              </a:r>
              <a:endParaRPr lang="en-US" altLang="ja-JP" sz="2800" dirty="0"/>
            </a:p>
            <a:p>
              <a:r>
                <a:rPr lang="ja-JP" altLang="en-US" sz="2800" dirty="0"/>
                <a:t>　　</a:t>
              </a:r>
              <a:r>
                <a:rPr lang="ja-JP" altLang="en-US" sz="2400" dirty="0"/>
                <a:t>例）</a:t>
              </a:r>
              <a:r>
                <a:rPr lang="en-US" altLang="ja-JP" sz="2400" dirty="0"/>
                <a:t>BKC</a:t>
              </a:r>
              <a:r>
                <a:rPr lang="ja-JP" altLang="en-US" sz="2400" dirty="0"/>
                <a:t>　ユニオンスクエア</a:t>
              </a:r>
              <a:endParaRPr lang="en-US" altLang="ja-JP" sz="2800" dirty="0"/>
            </a:p>
            <a:p>
              <a:endParaRPr lang="en-US" altLang="ja-JP" sz="2800" dirty="0"/>
            </a:p>
            <a:p>
              <a:pPr marL="278613" indent="-278613">
                <a:buFont typeface="Arial" panose="020B0604020202020204" pitchFamily="34" charset="0"/>
                <a:buChar char="•"/>
              </a:pPr>
              <a:r>
                <a:rPr lang="ja-JP" altLang="en-US" sz="2800" dirty="0"/>
                <a:t>あまり反映されなかった場合も</a:t>
              </a:r>
              <a:endParaRPr lang="en-US" altLang="ja-JP" sz="2800" dirty="0"/>
            </a:p>
            <a:p>
              <a:r>
                <a:rPr lang="ja-JP" altLang="en-US" sz="2800" dirty="0"/>
                <a:t>　　</a:t>
              </a:r>
              <a:r>
                <a:rPr lang="ja-JP" altLang="en-US" sz="2400" dirty="0"/>
                <a:t>例）存心館</a:t>
              </a:r>
              <a:r>
                <a:rPr lang="ja-JP" altLang="en-US" sz="2400" dirty="0" err="1"/>
                <a:t>ろこも</a:t>
              </a:r>
              <a:r>
                <a:rPr lang="ja-JP" altLang="en-US" sz="2400" dirty="0"/>
                <a:t>、</a:t>
              </a:r>
              <a:r>
                <a:rPr lang="en-US" altLang="ja-JP" sz="2400" dirty="0"/>
                <a:t>BBP</a:t>
              </a:r>
              <a:endParaRPr lang="en-US" altLang="ja-JP" sz="2800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33886B04-BBC4-9542-8EC2-8F6C12A114AA}"/>
                </a:ext>
              </a:extLst>
            </p:cNvPr>
            <p:cNvSpPr/>
            <p:nvPr/>
          </p:nvSpPr>
          <p:spPr>
            <a:xfrm>
              <a:off x="2663716" y="2280720"/>
              <a:ext cx="1417610" cy="652137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800"/>
                <a:t>実態</a:t>
              </a:r>
              <a:endParaRPr lang="en-US" altLang="ja-JP" sz="2800" dirty="0"/>
            </a:p>
          </p:txBody>
        </p:sp>
      </p:grp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C0E03ECC-3EA5-EA45-AB27-21D9F3979863}"/>
              </a:ext>
            </a:extLst>
          </p:cNvPr>
          <p:cNvSpPr/>
          <p:nvPr/>
        </p:nvSpPr>
        <p:spPr>
          <a:xfrm>
            <a:off x="6973801" y="2202966"/>
            <a:ext cx="1192514" cy="519032"/>
          </a:xfrm>
          <a:prstGeom prst="roundRect">
            <a:avLst>
              <a:gd name="adj" fmla="val 11806"/>
            </a:avLst>
          </a:prstGeom>
          <a:solidFill>
            <a:schemeClr val="bg1"/>
          </a:solidFill>
          <a:ln w="76200">
            <a:solidFill>
              <a:srgbClr val="BE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600">
                <a:solidFill>
                  <a:srgbClr val="323232"/>
                </a:solidFill>
              </a:rPr>
              <a:t>見解</a:t>
            </a:r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0ED4A350-5742-014F-B6BD-68D5735ED19B}"/>
              </a:ext>
            </a:extLst>
          </p:cNvPr>
          <p:cNvSpPr/>
          <p:nvPr/>
        </p:nvSpPr>
        <p:spPr>
          <a:xfrm>
            <a:off x="5159670" y="3429000"/>
            <a:ext cx="383643" cy="100185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3" name="矢印: 上下 2">
            <a:extLst>
              <a:ext uri="{FF2B5EF4-FFF2-40B4-BE49-F238E27FC236}">
                <a16:creationId xmlns:a16="http://schemas.microsoft.com/office/drawing/2014/main" id="{6990C1EE-DDE0-49A9-B14F-FDF32B6D2E9B}"/>
              </a:ext>
            </a:extLst>
          </p:cNvPr>
          <p:cNvSpPr/>
          <p:nvPr/>
        </p:nvSpPr>
        <p:spPr>
          <a:xfrm>
            <a:off x="2335119" y="4127989"/>
            <a:ext cx="383643" cy="444010"/>
          </a:xfrm>
          <a:prstGeom prst="upDownArrow">
            <a:avLst>
              <a:gd name="adj1" fmla="val 35916"/>
              <a:gd name="adj2" fmla="val 335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63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63D8A8F-5E44-419A-9BC9-20531CDAC3B7}"/>
              </a:ext>
            </a:extLst>
          </p:cNvPr>
          <p:cNvSpPr/>
          <p:nvPr/>
        </p:nvSpPr>
        <p:spPr>
          <a:xfrm>
            <a:off x="6580959" y="110391"/>
            <a:ext cx="2910429" cy="454402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p.6</a:t>
            </a:r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～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7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2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FC7491-5436-CF43-90D0-C0E2AAB3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/>
              <a:t>§</a:t>
            </a:r>
            <a:r>
              <a:rPr lang="en-US" altLang="ja-JP" dirty="0"/>
              <a:t>1.⑵</a:t>
            </a:r>
            <a:r>
              <a:rPr lang="ja-JP" altLang="en-US"/>
              <a:t>キャンパス環境問題の関心度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E7B860-A0CC-CC4C-80F2-4E48B03E2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DDF27B-0865-6641-928D-11531366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6999" y="5818685"/>
            <a:ext cx="2228850" cy="365125"/>
          </a:xfrm>
        </p:spPr>
        <p:txBody>
          <a:bodyPr/>
          <a:lstStyle/>
          <a:p>
            <a:fld id="{E17C2F3D-EB72-4138-932C-65C810A93D22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2F37A4-5A6E-FD47-BAE6-3F4F78DFD9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6" t="30828" r="11865" b="6288"/>
          <a:stretch/>
        </p:blipFill>
        <p:spPr>
          <a:xfrm>
            <a:off x="681038" y="1919751"/>
            <a:ext cx="5243106" cy="334271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7" name="右矢印 6">
            <a:extLst>
              <a:ext uri="{FF2B5EF4-FFF2-40B4-BE49-F238E27FC236}">
                <a16:creationId xmlns:a16="http://schemas.microsoft.com/office/drawing/2014/main" id="{AC5A0D6A-B507-594C-8277-7FC0B166445A}"/>
              </a:ext>
            </a:extLst>
          </p:cNvPr>
          <p:cNvSpPr/>
          <p:nvPr/>
        </p:nvSpPr>
        <p:spPr>
          <a:xfrm>
            <a:off x="6036773" y="3393061"/>
            <a:ext cx="307012" cy="100185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06C7DE2-52CC-3441-9B6A-5E39272A51DC}"/>
              </a:ext>
            </a:extLst>
          </p:cNvPr>
          <p:cNvSpPr/>
          <p:nvPr/>
        </p:nvSpPr>
        <p:spPr>
          <a:xfrm>
            <a:off x="779760" y="1738296"/>
            <a:ext cx="5059600" cy="531074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950"/>
              <a:t>キャンパス環境で問題に感じるもの</a:t>
            </a:r>
            <a:r>
              <a:rPr lang="ja-JP" altLang="en-US" sz="1463"/>
              <a:t>（</a:t>
            </a:r>
            <a:r>
              <a:rPr lang="en-US" altLang="ja-JP" sz="1463" dirty="0"/>
              <a:t>2</a:t>
            </a:r>
            <a:r>
              <a:rPr lang="ja-JP" altLang="en-US" sz="1463"/>
              <a:t>つまで選択）</a:t>
            </a:r>
            <a:endParaRPr lang="en-US" altLang="ja-JP" sz="1950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5DB8935-B3AA-7545-8D6A-CFF76CC592F6}"/>
              </a:ext>
            </a:extLst>
          </p:cNvPr>
          <p:cNvGrpSpPr/>
          <p:nvPr/>
        </p:nvGrpSpPr>
        <p:grpSpPr>
          <a:xfrm>
            <a:off x="6409476" y="1676221"/>
            <a:ext cx="3065619" cy="3673622"/>
            <a:chOff x="6391422" y="2637734"/>
            <a:chExt cx="5073864" cy="2940106"/>
          </a:xfrm>
        </p:grpSpPr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9E2D28E4-62E1-854A-AFB5-D445512E9627}"/>
                </a:ext>
              </a:extLst>
            </p:cNvPr>
            <p:cNvSpPr/>
            <p:nvPr/>
          </p:nvSpPr>
          <p:spPr>
            <a:xfrm>
              <a:off x="6391422" y="2815771"/>
              <a:ext cx="5073864" cy="2762069"/>
            </a:xfrm>
            <a:prstGeom prst="roundRect">
              <a:avLst>
                <a:gd name="adj" fmla="val 10452"/>
              </a:avLst>
            </a:prstGeom>
            <a:noFill/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8613" indent="-278613">
                <a:buFont typeface="Wingdings" pitchFamily="2" charset="2"/>
                <a:buChar char="u"/>
              </a:pPr>
              <a:r>
                <a:rPr lang="ja-JP" altLang="en-US" sz="2275" dirty="0">
                  <a:solidFill>
                    <a:srgbClr val="373737"/>
                  </a:solidFill>
                </a:rPr>
                <a:t>「</a:t>
              </a:r>
              <a:r>
                <a:rPr lang="ja-JP" altLang="en-US" sz="2275" u="sng" dirty="0">
                  <a:solidFill>
                    <a:srgbClr val="373737"/>
                  </a:solidFill>
                </a:rPr>
                <a:t>食環境</a:t>
              </a:r>
              <a:r>
                <a:rPr lang="ja-JP" altLang="en-US" sz="2275" dirty="0">
                  <a:solidFill>
                    <a:srgbClr val="373737"/>
                  </a:solidFill>
                </a:rPr>
                <a:t>」・「</a:t>
              </a:r>
              <a:r>
                <a:rPr lang="ja-JP" altLang="en-US" sz="2275" u="sng" dirty="0">
                  <a:solidFill>
                    <a:srgbClr val="373737"/>
                  </a:solidFill>
                </a:rPr>
                <a:t>キャンパス禁煙</a:t>
              </a:r>
              <a:r>
                <a:rPr lang="ja-JP" altLang="en-US" sz="2275" dirty="0">
                  <a:solidFill>
                    <a:srgbClr val="373737"/>
                  </a:solidFill>
                </a:rPr>
                <a:t>」について、全学協議会で取り上げたい</a:t>
              </a:r>
              <a:endParaRPr lang="en-US" altLang="ja-JP" sz="2275" dirty="0">
                <a:solidFill>
                  <a:srgbClr val="373737"/>
                </a:solidFill>
              </a:endParaRPr>
            </a:p>
            <a:p>
              <a:pPr marL="278613" indent="-278613">
                <a:buFont typeface="Wingdings" pitchFamily="2" charset="2"/>
                <a:buChar char="u"/>
              </a:pPr>
              <a:r>
                <a:rPr lang="ja-JP" altLang="en-US" sz="2275" dirty="0">
                  <a:solidFill>
                    <a:srgbClr val="373737"/>
                  </a:solidFill>
                </a:rPr>
                <a:t>そのほか、個別の問題は、キャンパス懇談会等で議論したい</a:t>
              </a:r>
              <a:endParaRPr lang="en-US" altLang="ja-JP" sz="2275" dirty="0">
                <a:solidFill>
                  <a:srgbClr val="373737"/>
                </a:solidFill>
              </a:endParaRPr>
            </a:p>
          </p:txBody>
        </p:sp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81E17C79-2418-0748-946E-E0FED854A0D5}"/>
                </a:ext>
              </a:extLst>
            </p:cNvPr>
            <p:cNvSpPr/>
            <p:nvPr/>
          </p:nvSpPr>
          <p:spPr>
            <a:xfrm>
              <a:off x="8218089" y="2637734"/>
              <a:ext cx="1420526" cy="349158"/>
            </a:xfrm>
            <a:prstGeom prst="roundRect">
              <a:avLst>
                <a:gd name="adj" fmla="val 11806"/>
              </a:avLst>
            </a:prstGeom>
            <a:solidFill>
              <a:schemeClr val="bg1"/>
            </a:solidFill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275" dirty="0">
                  <a:solidFill>
                    <a:srgbClr val="323232"/>
                  </a:solidFill>
                </a:rPr>
                <a:t>見解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3DA76B-533C-471A-B58B-BFB0811997F5}"/>
              </a:ext>
            </a:extLst>
          </p:cNvPr>
          <p:cNvSpPr txBox="1"/>
          <p:nvPr/>
        </p:nvSpPr>
        <p:spPr>
          <a:xfrm>
            <a:off x="1337714" y="5329079"/>
            <a:ext cx="4724370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63" dirty="0"/>
              <a:t>※</a:t>
            </a:r>
            <a:r>
              <a:rPr lang="ja-JP" altLang="en-US" sz="1463" dirty="0"/>
              <a:t>学友会緊急学生アンケート集計結果報告書　</a:t>
            </a:r>
            <a:r>
              <a:rPr lang="en-US" altLang="ja-JP" sz="1463" dirty="0"/>
              <a:t>p.16 </a:t>
            </a:r>
            <a:r>
              <a:rPr lang="ja-JP" altLang="en-US" sz="1463" dirty="0"/>
              <a:t>図 </a:t>
            </a:r>
            <a:r>
              <a:rPr lang="en-US" altLang="ja-JP" sz="1463" dirty="0"/>
              <a:t>11</a:t>
            </a:r>
            <a:endParaRPr lang="ja-JP" altLang="en-US" sz="1463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C0B66E0-ABEF-46ED-9836-FE745BB56011}"/>
              </a:ext>
            </a:extLst>
          </p:cNvPr>
          <p:cNvSpPr/>
          <p:nvPr/>
        </p:nvSpPr>
        <p:spPr>
          <a:xfrm>
            <a:off x="7890041" y="248198"/>
            <a:ext cx="1588884" cy="8165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p.7</a:t>
            </a:r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～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8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99DC5-A421-EB41-92BA-7C744933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§1.⑶</a:t>
            </a:r>
            <a:r>
              <a:rPr lang="ja-JP" altLang="en-US" dirty="0"/>
              <a:t>食環境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2EF467-6680-5F45-86CF-8614A523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19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3D01D7A-BE90-4043-9DAB-9F6C436C9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9" b="9232"/>
          <a:stretch/>
        </p:blipFill>
        <p:spPr>
          <a:xfrm>
            <a:off x="681039" y="4006924"/>
            <a:ext cx="3461249" cy="1658304"/>
          </a:xfrm>
          <a:prstGeom prst="rect">
            <a:avLst/>
          </a:prstGeom>
        </p:spPr>
      </p:pic>
      <p:sp>
        <p:nvSpPr>
          <p:cNvPr id="10" name="右矢印 9">
            <a:extLst>
              <a:ext uri="{FF2B5EF4-FFF2-40B4-BE49-F238E27FC236}">
                <a16:creationId xmlns:a16="http://schemas.microsoft.com/office/drawing/2014/main" id="{D85A4EBD-43EF-D940-A775-45465E187420}"/>
              </a:ext>
            </a:extLst>
          </p:cNvPr>
          <p:cNvSpPr/>
          <p:nvPr/>
        </p:nvSpPr>
        <p:spPr>
          <a:xfrm>
            <a:off x="4602377" y="2718391"/>
            <a:ext cx="350623" cy="100185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E5A6E69C-8541-6740-BAA8-F20174722F6E}"/>
              </a:ext>
            </a:extLst>
          </p:cNvPr>
          <p:cNvSpPr/>
          <p:nvPr/>
        </p:nvSpPr>
        <p:spPr>
          <a:xfrm>
            <a:off x="5012623" y="1968434"/>
            <a:ext cx="4686270" cy="3258526"/>
          </a:xfrm>
          <a:prstGeom prst="roundRect">
            <a:avLst>
              <a:gd name="adj" fmla="val 17597"/>
            </a:avLst>
          </a:prstGeom>
          <a:noFill/>
          <a:ln w="76200">
            <a:solidFill>
              <a:srgbClr val="BE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8613" indent="-278613">
              <a:buFont typeface="Wingdings" pitchFamily="2" charset="2"/>
              <a:buChar char="u"/>
            </a:pPr>
            <a:r>
              <a:rPr lang="ja-JP" altLang="en-US" sz="2600" u="sng" dirty="0">
                <a:solidFill>
                  <a:srgbClr val="323232"/>
                </a:solidFill>
              </a:rPr>
              <a:t>食堂の回転率・快適さ</a:t>
            </a:r>
            <a:r>
              <a:rPr lang="en-US" altLang="ja-JP" sz="2600" u="sng" dirty="0">
                <a:solidFill>
                  <a:srgbClr val="323232"/>
                </a:solidFill>
              </a:rPr>
              <a:t>UP</a:t>
            </a:r>
            <a:r>
              <a:rPr lang="ja-JP" altLang="en-US" sz="2600" u="sng" dirty="0">
                <a:solidFill>
                  <a:srgbClr val="323232"/>
                </a:solidFill>
              </a:rPr>
              <a:t>！</a:t>
            </a:r>
            <a:endParaRPr lang="en-US" altLang="ja-JP" sz="2600" u="sng" dirty="0">
              <a:solidFill>
                <a:srgbClr val="323232"/>
              </a:solidFill>
            </a:endParaRPr>
          </a:p>
          <a:p>
            <a:r>
              <a:rPr lang="ja-JP" altLang="en-US" sz="2600" dirty="0">
                <a:solidFill>
                  <a:srgbClr val="323232"/>
                </a:solidFill>
              </a:rPr>
              <a:t>　・食堂改修の際は、学生の</a:t>
            </a:r>
            <a:endParaRPr lang="en-US" altLang="ja-JP" sz="2600" dirty="0">
              <a:solidFill>
                <a:srgbClr val="323232"/>
              </a:solidFill>
            </a:endParaRPr>
          </a:p>
          <a:p>
            <a:r>
              <a:rPr lang="ja-JP" altLang="en-US" sz="2600" dirty="0">
                <a:solidFill>
                  <a:srgbClr val="323232"/>
                </a:solidFill>
              </a:rPr>
              <a:t>　  意見を反映できる機会を</a:t>
            </a:r>
            <a:endParaRPr lang="en-US" altLang="ja-JP" sz="2600" dirty="0">
              <a:solidFill>
                <a:srgbClr val="323232"/>
              </a:solidFill>
            </a:endParaRPr>
          </a:p>
          <a:p>
            <a:endParaRPr lang="en-US" altLang="ja-JP" sz="2600" dirty="0">
              <a:solidFill>
                <a:srgbClr val="323232"/>
              </a:solidFill>
            </a:endParaRPr>
          </a:p>
          <a:p>
            <a:pPr marL="278613" indent="-278613">
              <a:buFont typeface="Wingdings" pitchFamily="2" charset="2"/>
              <a:buChar char="u"/>
            </a:pPr>
            <a:r>
              <a:rPr lang="ja-JP" altLang="en-US" sz="2600" u="sng" dirty="0">
                <a:solidFill>
                  <a:srgbClr val="323232"/>
                </a:solidFill>
              </a:rPr>
              <a:t>食環境の多様化</a:t>
            </a:r>
            <a:endParaRPr lang="en-US" altLang="ja-JP" sz="2600" dirty="0">
              <a:solidFill>
                <a:srgbClr val="323232"/>
              </a:solidFill>
            </a:endParaRPr>
          </a:p>
          <a:p>
            <a:r>
              <a:rPr lang="ja-JP" altLang="en-US" sz="2600" dirty="0">
                <a:solidFill>
                  <a:srgbClr val="323232"/>
                </a:solidFill>
              </a:rPr>
              <a:t>　・ご飯を食べられる場所増！</a:t>
            </a:r>
            <a:endParaRPr lang="en-US" altLang="ja-JP" sz="2600" dirty="0">
              <a:solidFill>
                <a:srgbClr val="323232"/>
              </a:solidFill>
            </a:endParaRPr>
          </a:p>
          <a:p>
            <a:r>
              <a:rPr lang="ja-JP" altLang="en-US" sz="2600" dirty="0">
                <a:solidFill>
                  <a:srgbClr val="323232"/>
                </a:solidFill>
              </a:rPr>
              <a:t>　　　教室開放の拡大</a:t>
            </a:r>
            <a:endParaRPr lang="en-US" altLang="ja-JP" sz="2600" dirty="0">
              <a:solidFill>
                <a:srgbClr val="323232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CC0EC0B-A42A-4548-9B99-975732485D1B}"/>
              </a:ext>
            </a:extLst>
          </p:cNvPr>
          <p:cNvGrpSpPr/>
          <p:nvPr/>
        </p:nvGrpSpPr>
        <p:grpSpPr>
          <a:xfrm>
            <a:off x="228034" y="1849312"/>
            <a:ext cx="4325611" cy="2029359"/>
            <a:chOff x="838200" y="2176554"/>
            <a:chExt cx="5068643" cy="3505789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7B59C45-867D-1849-9745-95D9D61B5399}"/>
                </a:ext>
              </a:extLst>
            </p:cNvPr>
            <p:cNvSpPr/>
            <p:nvPr/>
          </p:nvSpPr>
          <p:spPr>
            <a:xfrm>
              <a:off x="838200" y="2606789"/>
              <a:ext cx="5068643" cy="3075554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8613" indent="-278613">
                <a:buFont typeface="Arial" panose="020B0604020202020204" pitchFamily="34" charset="0"/>
                <a:buChar char="•"/>
              </a:pPr>
              <a:r>
                <a:rPr lang="ja-JP" altLang="en-US" sz="2600" dirty="0"/>
                <a:t>問題意識</a:t>
              </a:r>
              <a:r>
                <a:rPr lang="en-US" altLang="ja-JP" sz="2600" dirty="0"/>
                <a:t>No.1</a:t>
              </a:r>
            </a:p>
            <a:p>
              <a:pPr marL="278613" indent="-278613">
                <a:buFont typeface="Arial" panose="020B0604020202020204" pitchFamily="34" charset="0"/>
                <a:buChar char="•"/>
              </a:pPr>
              <a:r>
                <a:rPr lang="ja-JP" altLang="en-US" sz="2600" dirty="0"/>
                <a:t>昼休み</a:t>
              </a:r>
              <a:r>
                <a:rPr lang="en-US" altLang="ja-JP" sz="2600" dirty="0"/>
                <a:t>50</a:t>
              </a:r>
              <a:r>
                <a:rPr lang="ja-JP" altLang="en-US" sz="2600" dirty="0"/>
                <a:t>分の間に、ゆっくり食事が取れない</a:t>
              </a:r>
              <a:endParaRPr lang="en-US" altLang="ja-JP" sz="2600" dirty="0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B238741-A59C-BA4C-8E4D-4137A7EAFF76}"/>
                </a:ext>
              </a:extLst>
            </p:cNvPr>
            <p:cNvSpPr/>
            <p:nvPr/>
          </p:nvSpPr>
          <p:spPr>
            <a:xfrm>
              <a:off x="2663716" y="2176554"/>
              <a:ext cx="1417610" cy="756303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600" dirty="0"/>
                <a:t>実態</a:t>
              </a:r>
              <a:endParaRPr lang="en-US" altLang="ja-JP" sz="2600" dirty="0"/>
            </a:p>
          </p:txBody>
        </p:sp>
      </p:grp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CCFC7DB4-C889-3048-A538-A5361EDD3A2F}"/>
              </a:ext>
            </a:extLst>
          </p:cNvPr>
          <p:cNvSpPr/>
          <p:nvPr/>
        </p:nvSpPr>
        <p:spPr>
          <a:xfrm>
            <a:off x="6739920" y="1701094"/>
            <a:ext cx="1067700" cy="489900"/>
          </a:xfrm>
          <a:prstGeom prst="roundRect">
            <a:avLst>
              <a:gd name="adj" fmla="val 11806"/>
            </a:avLst>
          </a:prstGeom>
          <a:solidFill>
            <a:schemeClr val="bg1"/>
          </a:solidFill>
          <a:ln w="76200">
            <a:solidFill>
              <a:srgbClr val="BE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600">
                <a:solidFill>
                  <a:srgbClr val="323232"/>
                </a:solidFill>
              </a:rPr>
              <a:t>見解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E3AA21D-60FD-4C1C-BCE8-4C8CC6943A6F}"/>
              </a:ext>
            </a:extLst>
          </p:cNvPr>
          <p:cNvSpPr/>
          <p:nvPr/>
        </p:nvSpPr>
        <p:spPr>
          <a:xfrm>
            <a:off x="5981174" y="287248"/>
            <a:ext cx="1588884" cy="8165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p.8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A7442748-5657-4750-B2E0-0DBB4BEE97C2}"/>
              </a:ext>
            </a:extLst>
          </p:cNvPr>
          <p:cNvSpPr/>
          <p:nvPr/>
        </p:nvSpPr>
        <p:spPr>
          <a:xfrm>
            <a:off x="7738423" y="273098"/>
            <a:ext cx="1892120" cy="8165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報告書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p.20</a:t>
            </a:r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～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22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6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00057E-C062-4A78-8A0F-A77644C4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学友会配布資料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B39AF2-0F59-4808-92DC-C622553A9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787812"/>
            <a:ext cx="8543925" cy="3873909"/>
          </a:xfrm>
        </p:spPr>
        <p:txBody>
          <a:bodyPr>
            <a:normAutofit lnSpcReduction="10000"/>
          </a:bodyPr>
          <a:lstStyle/>
          <a:p>
            <a:r>
              <a:rPr lang="en-US" altLang="ja-JP" sz="2925" dirty="0"/>
              <a:t>2018</a:t>
            </a:r>
            <a:r>
              <a:rPr lang="ja-JP" altLang="en-US" sz="2925" dirty="0"/>
              <a:t>年度第</a:t>
            </a:r>
            <a:r>
              <a:rPr lang="en-US" altLang="ja-JP" sz="2925" dirty="0"/>
              <a:t>1</a:t>
            </a:r>
            <a:r>
              <a:rPr lang="ja-JP" altLang="en-US" sz="2925" dirty="0"/>
              <a:t>回全学協議会における学友会見解</a:t>
            </a:r>
            <a:endParaRPr lang="en-US" altLang="ja-JP" sz="2925" dirty="0"/>
          </a:p>
          <a:p>
            <a:pPr marL="0" indent="0">
              <a:buNone/>
            </a:pPr>
            <a:r>
              <a:rPr lang="ja-JP" altLang="en-US" sz="2925" dirty="0"/>
              <a:t>　（見解文書）</a:t>
            </a:r>
            <a:endParaRPr lang="en-US" altLang="ja-JP" sz="2925" dirty="0"/>
          </a:p>
          <a:p>
            <a:pPr marL="0" indent="0">
              <a:buNone/>
            </a:pPr>
            <a:endParaRPr lang="en-US" altLang="ja-JP" sz="2925" dirty="0"/>
          </a:p>
          <a:p>
            <a:r>
              <a:rPr lang="en-US" altLang="ja-JP" sz="2925" dirty="0">
                <a:solidFill>
                  <a:srgbClr val="373737"/>
                </a:solidFill>
                <a:latin typeface="+mn-ea"/>
              </a:rPr>
              <a:t>2018</a:t>
            </a:r>
            <a:r>
              <a:rPr lang="ja-JP" altLang="en-US" sz="2925" dirty="0">
                <a:solidFill>
                  <a:srgbClr val="373737"/>
                </a:solidFill>
                <a:latin typeface="+mn-ea"/>
              </a:rPr>
              <a:t>年度</a:t>
            </a:r>
            <a:r>
              <a:rPr lang="ja-JP" altLang="en-US" sz="2925" dirty="0">
                <a:solidFill>
                  <a:srgbClr val="373737"/>
                </a:solidFill>
              </a:rPr>
              <a:t>全学協議会　学友会見解</a:t>
            </a:r>
            <a:r>
              <a:rPr lang="en-US" altLang="ja-JP" sz="2925" dirty="0">
                <a:solidFill>
                  <a:srgbClr val="373737"/>
                </a:solidFill>
              </a:rPr>
              <a:t> </a:t>
            </a:r>
            <a:r>
              <a:rPr lang="ja-JP" altLang="en-US" sz="2925" dirty="0">
                <a:solidFill>
                  <a:srgbClr val="373737"/>
                </a:solidFill>
              </a:rPr>
              <a:t>補助資料レジメ</a:t>
            </a:r>
            <a:endParaRPr lang="en-US" altLang="ja-JP" sz="2925" dirty="0">
              <a:solidFill>
                <a:srgbClr val="373737"/>
              </a:solidFill>
            </a:endParaRPr>
          </a:p>
          <a:p>
            <a:pPr marL="0" indent="0">
              <a:buNone/>
            </a:pPr>
            <a:r>
              <a:rPr lang="ja-JP" altLang="en-US" sz="2925" dirty="0">
                <a:solidFill>
                  <a:srgbClr val="373737"/>
                </a:solidFill>
              </a:rPr>
              <a:t>　（この資料）</a:t>
            </a:r>
            <a:endParaRPr lang="en-US" altLang="ja-JP" sz="2925" dirty="0">
              <a:solidFill>
                <a:srgbClr val="373737"/>
              </a:solidFill>
            </a:endParaRPr>
          </a:p>
          <a:p>
            <a:endParaRPr lang="en-US" altLang="ja-JP" sz="2925" dirty="0">
              <a:solidFill>
                <a:srgbClr val="373737"/>
              </a:solidFill>
            </a:endParaRPr>
          </a:p>
          <a:p>
            <a:r>
              <a:rPr lang="en-US" altLang="ja-JP" sz="2925" dirty="0">
                <a:solidFill>
                  <a:srgbClr val="373737"/>
                </a:solidFill>
              </a:rPr>
              <a:t>2018</a:t>
            </a:r>
            <a:r>
              <a:rPr lang="ja-JP" altLang="en-US" sz="2925" dirty="0">
                <a:solidFill>
                  <a:srgbClr val="373737"/>
                </a:solidFill>
              </a:rPr>
              <a:t>年度立命館大学学友会緊急学生アンケート</a:t>
            </a:r>
            <a:endParaRPr lang="en-US" altLang="ja-JP" sz="2925" dirty="0">
              <a:solidFill>
                <a:srgbClr val="373737"/>
              </a:solidFill>
            </a:endParaRPr>
          </a:p>
          <a:p>
            <a:pPr marL="0" indent="0">
              <a:buNone/>
            </a:pPr>
            <a:r>
              <a:rPr lang="ja-JP" altLang="en-US" sz="2925" dirty="0">
                <a:solidFill>
                  <a:srgbClr val="373737"/>
                </a:solidFill>
              </a:rPr>
              <a:t>　集計結果報告書　　（報告書）</a:t>
            </a:r>
            <a:endParaRPr lang="en-US" altLang="ja-JP" sz="2925" dirty="0"/>
          </a:p>
          <a:p>
            <a:endParaRPr lang="ja-JP" altLang="en-US" sz="2925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64782E-F635-4945-A1C2-6476A410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2407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99DC5-A421-EB41-92BA-7C744933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37188"/>
            <a:ext cx="8543925" cy="1325563"/>
          </a:xfrm>
        </p:spPr>
        <p:txBody>
          <a:bodyPr/>
          <a:lstStyle/>
          <a:p>
            <a:r>
              <a:rPr lang="en-US" altLang="ja-JP" dirty="0"/>
              <a:t>§1.⑷</a:t>
            </a:r>
            <a:r>
              <a:rPr lang="ja-JP" altLang="en-US" dirty="0"/>
              <a:t>キャンパス禁煙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2EF467-6680-5F45-86CF-8614A523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0058" y="5920828"/>
            <a:ext cx="2228850" cy="296664"/>
          </a:xfrm>
        </p:spPr>
        <p:txBody>
          <a:bodyPr/>
          <a:lstStyle/>
          <a:p>
            <a:fld id="{E17C2F3D-EB72-4138-932C-65C810A93D22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id="{AE54DEF4-08E5-5045-BAB8-8B093DFB00F7}"/>
              </a:ext>
            </a:extLst>
          </p:cNvPr>
          <p:cNvSpPr/>
          <p:nvPr/>
        </p:nvSpPr>
        <p:spPr>
          <a:xfrm>
            <a:off x="5089103" y="2681557"/>
            <a:ext cx="456551" cy="100185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01E58BD-39BE-034A-8BC0-0E220FE282D3}"/>
              </a:ext>
            </a:extLst>
          </p:cNvPr>
          <p:cNvGrpSpPr/>
          <p:nvPr/>
        </p:nvGrpSpPr>
        <p:grpSpPr>
          <a:xfrm>
            <a:off x="291519" y="1751163"/>
            <a:ext cx="4729991" cy="2936548"/>
            <a:chOff x="838200" y="2314551"/>
            <a:chExt cx="4802946" cy="3173963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04F9055-971B-6741-BDBB-7B66944F8EBF}"/>
                </a:ext>
              </a:extLst>
            </p:cNvPr>
            <p:cNvSpPr/>
            <p:nvPr/>
          </p:nvSpPr>
          <p:spPr>
            <a:xfrm>
              <a:off x="838200" y="2528078"/>
              <a:ext cx="4802946" cy="2960436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8613" indent="-278613">
                <a:buFont typeface="Arial" panose="020B0604020202020204" pitchFamily="34" charset="0"/>
                <a:buChar char="•"/>
              </a:pPr>
              <a:r>
                <a:rPr lang="ja-JP" altLang="en-US" sz="2600"/>
                <a:t>卒煙支援エリア</a:t>
              </a:r>
              <a:r>
                <a:rPr lang="ja-JP" altLang="en-US" sz="2275"/>
                <a:t>（旧火災防止のための管理エリア）</a:t>
              </a:r>
              <a:r>
                <a:rPr lang="ja-JP" altLang="en-US" sz="2600"/>
                <a:t>が実質、喫煙場所となっている。</a:t>
              </a:r>
              <a:endParaRPr lang="en-US" altLang="ja-JP" sz="2600" dirty="0"/>
            </a:p>
            <a:p>
              <a:pPr marL="278613" indent="-278613">
                <a:buFont typeface="Arial" panose="020B0604020202020204" pitchFamily="34" charset="0"/>
                <a:buChar char="•"/>
              </a:pPr>
              <a:r>
                <a:rPr lang="ja-JP" altLang="en-US" sz="2600"/>
                <a:t>受動喫煙の被害が</a:t>
              </a:r>
              <a:r>
                <a:rPr lang="en-US" altLang="ja-JP" sz="2600" dirty="0"/>
                <a:t>3</a:t>
              </a:r>
              <a:r>
                <a:rPr lang="ja-JP" altLang="en-US" sz="2600"/>
                <a:t>割（</a:t>
              </a:r>
              <a:r>
                <a:rPr lang="en-US" altLang="ja-JP" sz="2600" dirty="0"/>
                <a:t>BKC</a:t>
              </a:r>
              <a:r>
                <a:rPr lang="ja-JP" altLang="en-US" sz="2600"/>
                <a:t>は</a:t>
              </a:r>
              <a:r>
                <a:rPr lang="en-US" altLang="ja-JP" sz="2600" dirty="0"/>
                <a:t>4</a:t>
              </a:r>
              <a:r>
                <a:rPr lang="ja-JP" altLang="en-US" sz="2600"/>
                <a:t>割）</a:t>
              </a:r>
              <a:endParaRPr lang="en-US" altLang="ja-JP" sz="2600" dirty="0"/>
            </a:p>
            <a:p>
              <a:pPr marL="278613" indent="-278613">
                <a:buFont typeface="Arial" panose="020B0604020202020204" pitchFamily="34" charset="0"/>
                <a:buChar char="•"/>
              </a:pPr>
              <a:r>
                <a:rPr lang="ja-JP" altLang="en-US" sz="2600"/>
                <a:t>問題意識</a:t>
              </a:r>
              <a:r>
                <a:rPr lang="en-US" altLang="ja-JP" sz="2600" dirty="0"/>
                <a:t>No.2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B048730-7F20-5546-AF49-672583E38056}"/>
                </a:ext>
              </a:extLst>
            </p:cNvPr>
            <p:cNvSpPr/>
            <p:nvPr/>
          </p:nvSpPr>
          <p:spPr>
            <a:xfrm>
              <a:off x="2643949" y="2314551"/>
              <a:ext cx="1191446" cy="459684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600"/>
                <a:t>実態</a:t>
              </a:r>
              <a:endParaRPr lang="en-US" altLang="ja-JP" sz="2600" dirty="0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EE980E7-9D7F-9D41-8BAE-59EC5622E852}"/>
              </a:ext>
            </a:extLst>
          </p:cNvPr>
          <p:cNvGrpSpPr/>
          <p:nvPr/>
        </p:nvGrpSpPr>
        <p:grpSpPr>
          <a:xfrm>
            <a:off x="5613247" y="1731462"/>
            <a:ext cx="4001233" cy="2964787"/>
            <a:chOff x="7446896" y="1798681"/>
            <a:chExt cx="4293218" cy="2938420"/>
          </a:xfrm>
        </p:grpSpPr>
        <p:sp>
          <p:nvSpPr>
            <p:cNvPr id="7" name="角丸四角形 6">
              <a:extLst>
                <a:ext uri="{FF2B5EF4-FFF2-40B4-BE49-F238E27FC236}">
                  <a16:creationId xmlns:a16="http://schemas.microsoft.com/office/drawing/2014/main" id="{3036EED1-48B3-C542-90FF-424DF4D34C52}"/>
                </a:ext>
              </a:extLst>
            </p:cNvPr>
            <p:cNvSpPr/>
            <p:nvPr/>
          </p:nvSpPr>
          <p:spPr>
            <a:xfrm>
              <a:off x="7446896" y="2014005"/>
              <a:ext cx="4293218" cy="2723096"/>
            </a:xfrm>
            <a:prstGeom prst="roundRect">
              <a:avLst>
                <a:gd name="adj" fmla="val 11877"/>
              </a:avLst>
            </a:prstGeom>
            <a:noFill/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17919" indent="-417919">
                <a:buFont typeface="Wingdings" pitchFamily="2" charset="2"/>
                <a:buChar char="u"/>
              </a:pPr>
              <a:r>
                <a:rPr lang="en-US" altLang="ja-JP" sz="2600" dirty="0">
                  <a:solidFill>
                    <a:srgbClr val="323232"/>
                  </a:solidFill>
                </a:rPr>
                <a:t>4</a:t>
              </a:r>
              <a:r>
                <a:rPr lang="ja-JP" altLang="en-US" sz="2600" dirty="0" err="1">
                  <a:solidFill>
                    <a:srgbClr val="323232"/>
                  </a:solidFill>
                </a:rPr>
                <a:t>つの</a:t>
              </a:r>
              <a:r>
                <a:rPr lang="ja-JP" altLang="en-US" sz="2600" dirty="0">
                  <a:solidFill>
                    <a:srgbClr val="323232"/>
                  </a:solidFill>
                </a:rPr>
                <a:t>目的</a:t>
              </a:r>
              <a:r>
                <a:rPr lang="ja-JP" altLang="en-US" sz="1625" baseline="30000" dirty="0">
                  <a:solidFill>
                    <a:srgbClr val="323232"/>
                  </a:solidFill>
                </a:rPr>
                <a:t>＊＊</a:t>
              </a:r>
              <a:r>
                <a:rPr lang="ja-JP" altLang="en-US" sz="2600" dirty="0">
                  <a:solidFill>
                    <a:srgbClr val="323232"/>
                  </a:solidFill>
                </a:rPr>
                <a:t>に合わせたキャンパスと喫煙のあり方の見直し</a:t>
              </a:r>
              <a:endParaRPr lang="en-US" altLang="ja-JP" sz="2600" dirty="0">
                <a:solidFill>
                  <a:srgbClr val="323232"/>
                </a:solidFill>
              </a:endParaRPr>
            </a:p>
            <a:p>
              <a:endParaRPr lang="en-US" altLang="ja-JP" sz="2600" dirty="0">
                <a:solidFill>
                  <a:srgbClr val="323232"/>
                </a:solidFill>
              </a:endParaRPr>
            </a:p>
            <a:p>
              <a:pPr marL="417919" indent="-417919">
                <a:buFont typeface="Wingdings" pitchFamily="2" charset="2"/>
                <a:buChar char="u"/>
              </a:pPr>
              <a:r>
                <a:rPr lang="ja-JP" altLang="en-US" sz="2600" dirty="0">
                  <a:solidFill>
                    <a:srgbClr val="323232"/>
                  </a:solidFill>
                </a:rPr>
                <a:t>とりわけ受動喫煙防止の徹底</a:t>
              </a:r>
              <a:endParaRPr lang="en-US" altLang="ja-JP" sz="2600" dirty="0">
                <a:solidFill>
                  <a:srgbClr val="323232"/>
                </a:solidFill>
              </a:endParaRPr>
            </a:p>
          </p:txBody>
        </p:sp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B144D2DD-D875-4C44-ABAB-390C24B97DF7}"/>
                </a:ext>
              </a:extLst>
            </p:cNvPr>
            <p:cNvSpPr/>
            <p:nvPr/>
          </p:nvSpPr>
          <p:spPr>
            <a:xfrm>
              <a:off x="9187960" y="1798681"/>
              <a:ext cx="1008975" cy="421517"/>
            </a:xfrm>
            <a:prstGeom prst="roundRect">
              <a:avLst>
                <a:gd name="adj" fmla="val 11806"/>
              </a:avLst>
            </a:prstGeom>
            <a:solidFill>
              <a:schemeClr val="bg1"/>
            </a:solidFill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600">
                  <a:solidFill>
                    <a:srgbClr val="323232"/>
                  </a:solidFill>
                </a:rPr>
                <a:t>見解</a:t>
              </a: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CCDDA133-4630-7B4B-B017-9ADA5601A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81" y="4762392"/>
            <a:ext cx="1006892" cy="100400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583426-909A-0E42-A0AF-0BC8A0A4AE47}"/>
              </a:ext>
            </a:extLst>
          </p:cNvPr>
          <p:cNvSpPr txBox="1"/>
          <p:nvPr/>
        </p:nvSpPr>
        <p:spPr>
          <a:xfrm>
            <a:off x="560025" y="4929001"/>
            <a:ext cx="3061856" cy="630620"/>
          </a:xfrm>
          <a:prstGeom prst="rightArrow">
            <a:avLst/>
          </a:prstGeom>
          <a:noFill/>
          <a:ln>
            <a:solidFill>
              <a:srgbClr val="32323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63" dirty="0"/>
              <a:t>＊受動喫煙防止法（厚生労働省）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65890C3-9399-9E41-B4D5-00236AC3B447}"/>
              </a:ext>
            </a:extLst>
          </p:cNvPr>
          <p:cNvSpPr txBox="1"/>
          <p:nvPr/>
        </p:nvSpPr>
        <p:spPr>
          <a:xfrm>
            <a:off x="5317379" y="4705463"/>
            <a:ext cx="2970299" cy="1077822"/>
          </a:xfrm>
          <a:prstGeom prst="rightArrow">
            <a:avLst/>
          </a:prstGeom>
          <a:noFill/>
          <a:ln>
            <a:solidFill>
              <a:srgbClr val="32323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63"/>
              <a:t>＊＊大学公式</a:t>
            </a:r>
            <a:r>
              <a:rPr lang="en-US" altLang="ja-JP" sz="1463" dirty="0"/>
              <a:t>Web</a:t>
            </a:r>
            <a:r>
              <a:rPr lang="ja-JP" altLang="en-US" sz="1463"/>
              <a:t>サイト　</a:t>
            </a:r>
            <a:endParaRPr lang="en-US" altLang="ja-JP" sz="1463" dirty="0"/>
          </a:p>
          <a:p>
            <a:r>
              <a:rPr lang="ja-JP" altLang="en-US" sz="1463"/>
              <a:t>キャンパス全面禁煙化について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F1CFC37-49E5-D544-BA03-E7134ED2F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690" y="4833792"/>
            <a:ext cx="937285" cy="930278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FAB559A-2868-4800-944E-374471C8C64A}"/>
              </a:ext>
            </a:extLst>
          </p:cNvPr>
          <p:cNvSpPr/>
          <p:nvPr/>
        </p:nvSpPr>
        <p:spPr>
          <a:xfrm>
            <a:off x="6008086" y="273691"/>
            <a:ext cx="1588884" cy="8165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p.8</a:t>
            </a:r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～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9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5A7EFED-EA92-4095-9757-49E1E9EB9EAD}"/>
              </a:ext>
            </a:extLst>
          </p:cNvPr>
          <p:cNvSpPr/>
          <p:nvPr/>
        </p:nvSpPr>
        <p:spPr>
          <a:xfrm>
            <a:off x="7791484" y="273691"/>
            <a:ext cx="1843150" cy="8165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報告書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p.17</a:t>
            </a:r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～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19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6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159EEE-B415-734B-BFCF-2967F723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§1</a:t>
            </a:r>
            <a:r>
              <a:rPr lang="en-US" altLang="ja-JP" dirty="0"/>
              <a:t>.</a:t>
            </a:r>
            <a:r>
              <a:rPr kumimoji="1" lang="en-US" altLang="ja-JP" dirty="0"/>
              <a:t>⑸</a:t>
            </a:r>
            <a:r>
              <a:rPr kumimoji="1" lang="ja-JP" altLang="en-US" dirty="0"/>
              <a:t>空調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2A8B0B-2D0C-1E4C-82E9-C97F7FCB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21</a:t>
            </a:fld>
            <a:endParaRPr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0EF4F66-25E6-2A4A-AF9A-4F87552DD3E3}"/>
              </a:ext>
            </a:extLst>
          </p:cNvPr>
          <p:cNvGrpSpPr/>
          <p:nvPr/>
        </p:nvGrpSpPr>
        <p:grpSpPr>
          <a:xfrm>
            <a:off x="228035" y="1909608"/>
            <a:ext cx="5112379" cy="1911505"/>
            <a:chOff x="838200" y="2216413"/>
            <a:chExt cx="4907390" cy="3272102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5396D67-6603-8B41-A38D-0DA742E5962F}"/>
                </a:ext>
              </a:extLst>
            </p:cNvPr>
            <p:cNvSpPr/>
            <p:nvPr/>
          </p:nvSpPr>
          <p:spPr>
            <a:xfrm>
              <a:off x="838200" y="2514069"/>
              <a:ext cx="4907390" cy="2974446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8613" indent="-278613">
                <a:buFont typeface="Arial" panose="020B0604020202020204" pitchFamily="34" charset="0"/>
                <a:buChar char="•"/>
              </a:pPr>
              <a:r>
                <a:rPr lang="ja-JP" altLang="en-US" sz="2275" dirty="0"/>
                <a:t>自由記述で最多の意見</a:t>
              </a:r>
              <a:endParaRPr lang="en-US" altLang="ja-JP" sz="2275" dirty="0"/>
            </a:p>
            <a:p>
              <a:pPr marL="278613" indent="-278613">
                <a:buFont typeface="Arial" panose="020B0604020202020204" pitchFamily="34" charset="0"/>
                <a:buChar char="•"/>
              </a:pPr>
              <a:r>
                <a:rPr lang="ja-JP" altLang="en-US" sz="2275" dirty="0"/>
                <a:t>大規模な施設にて、適温な環境でない</a:t>
              </a:r>
              <a:endParaRPr lang="en-US" altLang="ja-JP" sz="2275" dirty="0"/>
            </a:p>
            <a:p>
              <a:r>
                <a:rPr lang="ja-JP" altLang="en-US" sz="2275" dirty="0"/>
                <a:t>　　</a:t>
              </a:r>
              <a:r>
                <a:rPr lang="ja-JP" altLang="en-US" sz="1950" dirty="0"/>
                <a:t>例）明学館</a:t>
              </a:r>
              <a:r>
                <a:rPr lang="en-US" altLang="ja-JP" sz="1950" dirty="0"/>
                <a:t> </a:t>
              </a:r>
              <a:r>
                <a:rPr lang="ja-JP" altLang="en-US" sz="1950" dirty="0"/>
                <a:t>研心館</a:t>
              </a:r>
              <a:r>
                <a:rPr lang="en-US" altLang="ja-JP" sz="1950" dirty="0"/>
                <a:t> </a:t>
              </a:r>
              <a:r>
                <a:rPr lang="ja-JP" altLang="en-US" sz="1950" dirty="0"/>
                <a:t>平井嘉一郎記念図書館</a:t>
              </a:r>
              <a:endParaRPr lang="en-US" altLang="ja-JP" sz="1950" dirty="0"/>
            </a:p>
            <a:p>
              <a:r>
                <a:rPr lang="ja-JP" altLang="en-US" sz="1950" dirty="0"/>
                <a:t>　　　　　</a:t>
              </a:r>
              <a:r>
                <a:rPr lang="en-US" altLang="ja-JP" sz="1950" dirty="0"/>
                <a:t>A</a:t>
              </a:r>
              <a:r>
                <a:rPr lang="ja-JP" altLang="en-US" sz="1950" dirty="0"/>
                <a:t>棟コンコース</a:t>
              </a:r>
              <a:r>
                <a:rPr lang="en-US" altLang="ja-JP" sz="1950" dirty="0"/>
                <a:t> OIC</a:t>
              </a:r>
              <a:r>
                <a:rPr lang="ja-JP" altLang="en-US" sz="1950" dirty="0"/>
                <a:t>アリーナ</a:t>
              </a:r>
              <a:endParaRPr lang="en-US" altLang="ja-JP" sz="1950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A08E79B-8AB9-1E43-AEAA-3DAAEE22F0F0}"/>
                </a:ext>
              </a:extLst>
            </p:cNvPr>
            <p:cNvSpPr/>
            <p:nvPr/>
          </p:nvSpPr>
          <p:spPr>
            <a:xfrm>
              <a:off x="2643950" y="2216413"/>
              <a:ext cx="1191446" cy="595312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275"/>
                <a:t>実態</a:t>
              </a:r>
              <a:endParaRPr lang="en-US" altLang="ja-JP" sz="2275" dirty="0"/>
            </a:p>
          </p:txBody>
        </p:sp>
      </p:grpSp>
      <p:sp>
        <p:nvSpPr>
          <p:cNvPr id="9" name="右矢印 8">
            <a:extLst>
              <a:ext uri="{FF2B5EF4-FFF2-40B4-BE49-F238E27FC236}">
                <a16:creationId xmlns:a16="http://schemas.microsoft.com/office/drawing/2014/main" id="{C5D97254-CA7F-9A42-B4B6-464CE086468C}"/>
              </a:ext>
            </a:extLst>
          </p:cNvPr>
          <p:cNvSpPr/>
          <p:nvPr/>
        </p:nvSpPr>
        <p:spPr>
          <a:xfrm>
            <a:off x="5402596" y="2500015"/>
            <a:ext cx="542234" cy="100185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A609A41-06D9-4C48-B5F2-AFB9900DBBD0}"/>
              </a:ext>
            </a:extLst>
          </p:cNvPr>
          <p:cNvGrpSpPr/>
          <p:nvPr/>
        </p:nvGrpSpPr>
        <p:grpSpPr>
          <a:xfrm>
            <a:off x="6065979" y="1949692"/>
            <a:ext cx="3158985" cy="1743456"/>
            <a:chOff x="7120749" y="3406168"/>
            <a:chExt cx="3051697" cy="1367005"/>
          </a:xfrm>
        </p:grpSpPr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0EB16B23-699B-9B42-9539-89B5A19D01B7}"/>
                </a:ext>
              </a:extLst>
            </p:cNvPr>
            <p:cNvSpPr/>
            <p:nvPr/>
          </p:nvSpPr>
          <p:spPr>
            <a:xfrm>
              <a:off x="7120749" y="3592299"/>
              <a:ext cx="3051697" cy="1180874"/>
            </a:xfrm>
            <a:prstGeom prst="roundRect">
              <a:avLst>
                <a:gd name="adj" fmla="val 17597"/>
              </a:avLst>
            </a:prstGeom>
            <a:noFill/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8613" indent="-278613">
                <a:buFont typeface="Wingdings" pitchFamily="2" charset="2"/>
                <a:buChar char="u"/>
              </a:pPr>
              <a:r>
                <a:rPr lang="ja-JP" altLang="en-US" sz="2600" dirty="0">
                  <a:solidFill>
                    <a:srgbClr val="323232"/>
                  </a:solidFill>
                </a:rPr>
                <a:t>空調の整備</a:t>
              </a:r>
              <a:endParaRPr lang="en-US" altLang="ja-JP" sz="2600" dirty="0">
                <a:solidFill>
                  <a:srgbClr val="323232"/>
                </a:solidFill>
              </a:endParaRPr>
            </a:p>
            <a:p>
              <a:pPr marL="278613" indent="-278613">
                <a:buFont typeface="Wingdings" pitchFamily="2" charset="2"/>
                <a:buChar char="u"/>
              </a:pPr>
              <a:r>
                <a:rPr lang="ja-JP" altLang="en-US" sz="2600" dirty="0">
                  <a:solidFill>
                    <a:srgbClr val="323232"/>
                  </a:solidFill>
                </a:rPr>
                <a:t>柔軟な温度調節</a:t>
              </a:r>
              <a:endParaRPr lang="en-US" altLang="ja-JP" sz="2600" dirty="0">
                <a:solidFill>
                  <a:srgbClr val="323232"/>
                </a:solidFill>
              </a:endParaRPr>
            </a:p>
          </p:txBody>
        </p:sp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20BF6AF2-423B-2643-AA9B-4068697EDC3E}"/>
                </a:ext>
              </a:extLst>
            </p:cNvPr>
            <p:cNvSpPr/>
            <p:nvPr/>
          </p:nvSpPr>
          <p:spPr>
            <a:xfrm>
              <a:off x="8057426" y="3406168"/>
              <a:ext cx="1109700" cy="372262"/>
            </a:xfrm>
            <a:prstGeom prst="roundRect">
              <a:avLst>
                <a:gd name="adj" fmla="val 11806"/>
              </a:avLst>
            </a:prstGeom>
            <a:solidFill>
              <a:schemeClr val="bg1"/>
            </a:solidFill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600">
                  <a:solidFill>
                    <a:srgbClr val="323232"/>
                  </a:solidFill>
                </a:rPr>
                <a:t>見解</a:t>
              </a: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A52331F3-3ADF-D647-8105-3EBA1A60B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3985264"/>
            <a:ext cx="2839704" cy="163036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86921F1-3E3B-F64D-9FC7-9A85C2343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10" y="3985264"/>
            <a:ext cx="2660648" cy="163036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99C0678-9AF9-3B49-8637-BB24F4F47333}"/>
              </a:ext>
            </a:extLst>
          </p:cNvPr>
          <p:cNvSpPr txBox="1"/>
          <p:nvPr/>
        </p:nvSpPr>
        <p:spPr>
          <a:xfrm>
            <a:off x="3560628" y="3995000"/>
            <a:ext cx="1143334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dirty="0"/>
              <a:t>明学館（左）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CA5095D-16C7-004F-AA95-3E0C3E8CA746}"/>
              </a:ext>
            </a:extLst>
          </p:cNvPr>
          <p:cNvSpPr txBox="1"/>
          <p:nvPr/>
        </p:nvSpPr>
        <p:spPr>
          <a:xfrm>
            <a:off x="7609944" y="3974492"/>
            <a:ext cx="214907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/>
              <a:t>OIC</a:t>
            </a:r>
            <a:r>
              <a:rPr lang="ja-JP" altLang="en-US" sz="1463" dirty="0"/>
              <a:t>　</a:t>
            </a:r>
            <a:r>
              <a:rPr lang="en-US" altLang="ja-JP" sz="1463" dirty="0"/>
              <a:t>A</a:t>
            </a:r>
            <a:r>
              <a:rPr lang="ja-JP" altLang="en-US" sz="1463" dirty="0"/>
              <a:t>棟コンコース（左）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4AF9C12-7225-448A-9669-27C37465410E}"/>
              </a:ext>
            </a:extLst>
          </p:cNvPr>
          <p:cNvSpPr/>
          <p:nvPr/>
        </p:nvSpPr>
        <p:spPr>
          <a:xfrm>
            <a:off x="7890040" y="254617"/>
            <a:ext cx="1588884" cy="8165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p.10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88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BB7E6A-7497-AF45-8F09-FB19888B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50" dirty="0"/>
              <a:t>§1.</a:t>
            </a:r>
            <a:r>
              <a:rPr lang="ja-JP" altLang="en-US" sz="3250" dirty="0"/>
              <a:t>⑹試験期間における学習スペース開室時間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41554A-8B1B-7C4D-9020-CFDF7D39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22</a:t>
            </a:fld>
            <a:endParaRPr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2D2229E-3607-7F44-B9EA-D67D16737940}"/>
              </a:ext>
            </a:extLst>
          </p:cNvPr>
          <p:cNvGrpSpPr/>
          <p:nvPr/>
        </p:nvGrpSpPr>
        <p:grpSpPr>
          <a:xfrm>
            <a:off x="224970" y="1900713"/>
            <a:ext cx="5293519" cy="3733212"/>
            <a:chOff x="838200" y="1586559"/>
            <a:chExt cx="6515100" cy="459472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85F96407-33E1-594C-9562-E15C1DE530FE}"/>
                </a:ext>
              </a:extLst>
            </p:cNvPr>
            <p:cNvGrpSpPr/>
            <p:nvPr/>
          </p:nvGrpSpPr>
          <p:grpSpPr>
            <a:xfrm>
              <a:off x="838200" y="1586559"/>
              <a:ext cx="6515100" cy="4594722"/>
              <a:chOff x="838200" y="2326097"/>
              <a:chExt cx="4802946" cy="3162418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75627AC3-F646-CE40-A368-B7330B409BFF}"/>
                  </a:ext>
                </a:extLst>
              </p:cNvPr>
              <p:cNvSpPr/>
              <p:nvPr/>
            </p:nvSpPr>
            <p:spPr>
              <a:xfrm>
                <a:off x="838200" y="2514069"/>
                <a:ext cx="4802946" cy="2974446"/>
              </a:xfrm>
              <a:prstGeom prst="rect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78613" indent="-278613">
                  <a:buFont typeface="Arial" panose="020B0604020202020204" pitchFamily="34" charset="0"/>
                  <a:buChar char="•"/>
                </a:pPr>
                <a:endParaRPr lang="en-US" altLang="ja-JP" sz="1950" dirty="0"/>
              </a:p>
              <a:p>
                <a:pPr marL="278613" indent="-278613">
                  <a:buFont typeface="Arial" panose="020B0604020202020204" pitchFamily="34" charset="0"/>
                  <a:buChar char="•"/>
                </a:pPr>
                <a:endParaRPr lang="en-US" altLang="ja-JP" sz="1950" dirty="0"/>
              </a:p>
              <a:p>
                <a:pPr marL="278613" indent="-278613">
                  <a:buFont typeface="Arial" panose="020B0604020202020204" pitchFamily="34" charset="0"/>
                  <a:buChar char="•"/>
                </a:pPr>
                <a:endParaRPr lang="en-US" altLang="ja-JP" sz="1950" dirty="0"/>
              </a:p>
              <a:p>
                <a:pPr marL="278613" indent="-278613">
                  <a:buFont typeface="Arial" panose="020B0604020202020204" pitchFamily="34" charset="0"/>
                  <a:buChar char="•"/>
                </a:pPr>
                <a:endParaRPr lang="en-US" altLang="ja-JP" sz="1950" dirty="0"/>
              </a:p>
              <a:p>
                <a:pPr marL="278613" indent="-278613">
                  <a:buFont typeface="Arial" panose="020B0604020202020204" pitchFamily="34" charset="0"/>
                  <a:buChar char="•"/>
                </a:pPr>
                <a:endParaRPr lang="en-US" altLang="ja-JP" sz="1950" dirty="0"/>
              </a:p>
              <a:p>
                <a:pPr marL="278613" indent="-278613">
                  <a:buFont typeface="Arial" panose="020B0604020202020204" pitchFamily="34" charset="0"/>
                  <a:buChar char="•"/>
                </a:pPr>
                <a:endParaRPr lang="en-US" altLang="ja-JP" sz="1950" dirty="0"/>
              </a:p>
              <a:p>
                <a:pPr marL="278613" indent="-278613">
                  <a:buFont typeface="Arial" panose="020B0604020202020204" pitchFamily="34" charset="0"/>
                  <a:buChar char="•"/>
                </a:pPr>
                <a:endParaRPr lang="en-US" altLang="ja-JP" sz="1950" dirty="0"/>
              </a:p>
              <a:p>
                <a:pPr marL="278613" indent="-278613">
                  <a:buFont typeface="Arial" panose="020B0604020202020204" pitchFamily="34" charset="0"/>
                  <a:buChar char="•"/>
                </a:pPr>
                <a:endParaRPr lang="en-US" altLang="ja-JP" sz="1950" dirty="0"/>
              </a:p>
              <a:p>
                <a:pPr marL="278613" indent="-278613">
                  <a:buFont typeface="Arial" panose="020B0604020202020204" pitchFamily="34" charset="0"/>
                  <a:buChar char="•"/>
                </a:pPr>
                <a:r>
                  <a:rPr lang="ja-JP" altLang="en-US" sz="1950"/>
                  <a:t>試験期間において、学習スペースの不足</a:t>
                </a:r>
                <a:endParaRPr lang="en-US" altLang="ja-JP" sz="1950" dirty="0"/>
              </a:p>
              <a:p>
                <a:r>
                  <a:rPr lang="ja-JP" altLang="en-US" sz="1950"/>
                  <a:t>（</a:t>
                </a:r>
                <a:r>
                  <a:rPr lang="en-US" altLang="ja-JP" sz="1950" dirty="0"/>
                  <a:t>6</a:t>
                </a:r>
                <a:r>
                  <a:rPr lang="ja-JP" altLang="en-US" sz="1950"/>
                  <a:t>割程度）</a:t>
                </a:r>
                <a:endParaRPr lang="en-US" altLang="ja-JP" sz="1950" dirty="0"/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103CE2FB-6A66-0C4A-A0BA-8D7DEC4A058D}"/>
                  </a:ext>
                </a:extLst>
              </p:cNvPr>
              <p:cNvSpPr/>
              <p:nvPr/>
            </p:nvSpPr>
            <p:spPr>
              <a:xfrm>
                <a:off x="2756902" y="2326097"/>
                <a:ext cx="965541" cy="375943"/>
              </a:xfrm>
              <a:prstGeom prst="rect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950"/>
                  <a:t>実態</a:t>
                </a:r>
                <a:endParaRPr lang="en-US" altLang="ja-JP" sz="1950" dirty="0"/>
              </a:p>
            </p:txBody>
          </p:sp>
        </p:grp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3C5220C-15EB-8741-AF04-6D34B79CC7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5" t="19630" r="7523" b="22037"/>
            <a:stretch/>
          </p:blipFill>
          <p:spPr>
            <a:xfrm>
              <a:off x="1139825" y="2301750"/>
              <a:ext cx="5911850" cy="2815781"/>
            </a:xfrm>
            <a:prstGeom prst="rect">
              <a:avLst/>
            </a:prstGeom>
          </p:spPr>
        </p:pic>
      </p:grpSp>
      <p:sp>
        <p:nvSpPr>
          <p:cNvPr id="12" name="右矢印 11">
            <a:extLst>
              <a:ext uri="{FF2B5EF4-FFF2-40B4-BE49-F238E27FC236}">
                <a16:creationId xmlns:a16="http://schemas.microsoft.com/office/drawing/2014/main" id="{669D1CD0-3075-E94B-8653-F53CA87C4CB3}"/>
              </a:ext>
            </a:extLst>
          </p:cNvPr>
          <p:cNvSpPr/>
          <p:nvPr/>
        </p:nvSpPr>
        <p:spPr>
          <a:xfrm>
            <a:off x="5580869" y="3124788"/>
            <a:ext cx="247501" cy="100185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6F45B31-16CC-9B49-AAE2-9509E4B5E0DE}"/>
              </a:ext>
            </a:extLst>
          </p:cNvPr>
          <p:cNvGrpSpPr/>
          <p:nvPr/>
        </p:nvGrpSpPr>
        <p:grpSpPr>
          <a:xfrm>
            <a:off x="5890750" y="2481806"/>
            <a:ext cx="3790280" cy="1985579"/>
            <a:chOff x="7018440" y="1691096"/>
            <a:chExt cx="4618010" cy="3046005"/>
          </a:xfrm>
        </p:grpSpPr>
        <p:sp>
          <p:nvSpPr>
            <p:cNvPr id="14" name="角丸四角形 13">
              <a:extLst>
                <a:ext uri="{FF2B5EF4-FFF2-40B4-BE49-F238E27FC236}">
                  <a16:creationId xmlns:a16="http://schemas.microsoft.com/office/drawing/2014/main" id="{9F2CDF14-3D9F-7B40-A6FB-998055F4A319}"/>
                </a:ext>
              </a:extLst>
            </p:cNvPr>
            <p:cNvSpPr/>
            <p:nvPr/>
          </p:nvSpPr>
          <p:spPr>
            <a:xfrm>
              <a:off x="7018440" y="2057401"/>
              <a:ext cx="4618010" cy="2679700"/>
            </a:xfrm>
            <a:prstGeom prst="roundRect">
              <a:avLst>
                <a:gd name="adj" fmla="val 17597"/>
              </a:avLst>
            </a:prstGeom>
            <a:noFill/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8613" indent="-278613">
                <a:buFont typeface="Wingdings" pitchFamily="2" charset="2"/>
                <a:buChar char="u"/>
              </a:pPr>
              <a:r>
                <a:rPr lang="ja-JP" altLang="en-US" sz="2600">
                  <a:solidFill>
                    <a:srgbClr val="323232"/>
                  </a:solidFill>
                </a:rPr>
                <a:t>図書館、各種コモンズの開室時間の延長</a:t>
              </a:r>
              <a:endParaRPr lang="en-US" altLang="ja-JP" sz="2600" dirty="0">
                <a:solidFill>
                  <a:srgbClr val="323232"/>
                </a:solidFill>
              </a:endParaRPr>
            </a:p>
            <a:p>
              <a:r>
                <a:rPr lang="ja-JP" altLang="en-US" sz="2600">
                  <a:solidFill>
                    <a:srgbClr val="323232"/>
                  </a:solidFill>
                </a:rPr>
                <a:t>　</a:t>
              </a:r>
              <a:r>
                <a:rPr lang="ja-JP" altLang="en-US" sz="2275">
                  <a:solidFill>
                    <a:srgbClr val="323232"/>
                  </a:solidFill>
                </a:rPr>
                <a:t>例）</a:t>
              </a:r>
              <a:r>
                <a:rPr lang="en-US" altLang="ja-JP" sz="2275" dirty="0">
                  <a:solidFill>
                    <a:srgbClr val="323232"/>
                  </a:solidFill>
                </a:rPr>
                <a:t>24</a:t>
              </a:r>
              <a:r>
                <a:rPr lang="ja-JP" altLang="en-US" sz="2275">
                  <a:solidFill>
                    <a:srgbClr val="323232"/>
                  </a:solidFill>
                </a:rPr>
                <a:t>時までなど</a:t>
              </a:r>
              <a:endParaRPr lang="en-US" altLang="ja-JP" sz="2600" dirty="0">
                <a:solidFill>
                  <a:srgbClr val="323232"/>
                </a:solidFill>
              </a:endParaRPr>
            </a:p>
          </p:txBody>
        </p:sp>
        <p:sp>
          <p:nvSpPr>
            <p:cNvPr id="15" name="角丸四角形 14">
              <a:extLst>
                <a:ext uri="{FF2B5EF4-FFF2-40B4-BE49-F238E27FC236}">
                  <a16:creationId xmlns:a16="http://schemas.microsoft.com/office/drawing/2014/main" id="{189FE9C4-65FA-CE41-842A-2E1AADD30418}"/>
                </a:ext>
              </a:extLst>
            </p:cNvPr>
            <p:cNvSpPr/>
            <p:nvPr/>
          </p:nvSpPr>
          <p:spPr>
            <a:xfrm>
              <a:off x="8599299" y="1691096"/>
              <a:ext cx="1581765" cy="684170"/>
            </a:xfrm>
            <a:prstGeom prst="roundRect">
              <a:avLst>
                <a:gd name="adj" fmla="val 11806"/>
              </a:avLst>
            </a:prstGeom>
            <a:solidFill>
              <a:schemeClr val="bg1"/>
            </a:solidFill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600">
                  <a:solidFill>
                    <a:srgbClr val="323232"/>
                  </a:solidFill>
                </a:rPr>
                <a:t>見解</a:t>
              </a:r>
            </a:p>
          </p:txBody>
        </p:sp>
      </p:grp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0758D646-76A8-4105-A803-B95331578ABF}"/>
              </a:ext>
            </a:extLst>
          </p:cNvPr>
          <p:cNvSpPr/>
          <p:nvPr/>
        </p:nvSpPr>
        <p:spPr>
          <a:xfrm>
            <a:off x="6995262" y="161976"/>
            <a:ext cx="2642904" cy="408255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p.10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693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42817A-6E90-1E47-BB10-967626B6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§2</a:t>
            </a:r>
            <a:r>
              <a:rPr kumimoji="1" lang="ja-JP" altLang="en-US"/>
              <a:t>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FF02B5-BD58-C54C-B04F-095091D00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97" y="1591166"/>
            <a:ext cx="9358006" cy="3775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内容</a:t>
            </a:r>
            <a:r>
              <a:rPr kumimoji="1" lang="en-US" altLang="ja-JP" dirty="0"/>
              <a:t>】</a:t>
            </a:r>
          </a:p>
          <a:p>
            <a:r>
              <a:rPr lang="ja-JP" altLang="en-US" u="sng" dirty="0"/>
              <a:t>ラーニング・イノベーション</a:t>
            </a:r>
            <a:r>
              <a:rPr lang="ja-JP" altLang="en-US" dirty="0"/>
              <a:t>：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年以降に大学が実施を検討している教育・学生支援施策</a:t>
            </a:r>
            <a:r>
              <a:rPr lang="ja-JP" altLang="en-US" dirty="0"/>
              <a:t>についての質問や確認（解説が必要なものだけ掲載）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ラーニング・イノベーションとは？</a:t>
            </a:r>
            <a:r>
              <a:rPr lang="en-US" altLang="ja-JP" dirty="0"/>
              <a:t>】</a:t>
            </a:r>
          </a:p>
          <a:p>
            <a:pPr marL="0" indent="0">
              <a:buNone/>
            </a:pPr>
            <a:endParaRPr lang="en-US" altLang="ja-JP" sz="2600" dirty="0"/>
          </a:p>
          <a:p>
            <a:pPr marL="0" indent="0">
              <a:buNone/>
            </a:pPr>
            <a:endParaRPr lang="en-US" altLang="ja-JP" sz="2600" dirty="0"/>
          </a:p>
          <a:p>
            <a:pPr marL="0" indent="0">
              <a:buNone/>
            </a:pPr>
            <a:endParaRPr lang="en-US" altLang="ja-JP" sz="2600" dirty="0"/>
          </a:p>
          <a:p>
            <a:pPr marL="0" indent="0">
              <a:buNone/>
            </a:pPr>
            <a:endParaRPr kumimoji="1" lang="en-US" altLang="ja-JP" dirty="0"/>
          </a:p>
          <a:p>
            <a:endParaRPr lang="ja-JP" altLang="en-US" sz="2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E5D069-54CF-4941-9BC4-BA919AC7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02810" y="5908033"/>
            <a:ext cx="2228850" cy="296664"/>
          </a:xfrm>
        </p:spPr>
        <p:txBody>
          <a:bodyPr/>
          <a:lstStyle/>
          <a:p>
            <a:fld id="{E17C2F3D-EB72-4138-932C-65C810A93D22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A7A911D-23AD-8344-97DF-E1C37832D230}"/>
              </a:ext>
            </a:extLst>
          </p:cNvPr>
          <p:cNvGrpSpPr/>
          <p:nvPr/>
        </p:nvGrpSpPr>
        <p:grpSpPr>
          <a:xfrm>
            <a:off x="681037" y="4696060"/>
            <a:ext cx="8719344" cy="760286"/>
            <a:chOff x="838200" y="4296664"/>
            <a:chExt cx="10731500" cy="93573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3B781FF-E31D-1244-B4CE-B178381E0240}"/>
                </a:ext>
              </a:extLst>
            </p:cNvPr>
            <p:cNvSpPr/>
            <p:nvPr/>
          </p:nvSpPr>
          <p:spPr>
            <a:xfrm>
              <a:off x="6172200" y="4296664"/>
              <a:ext cx="5397500" cy="93573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950" dirty="0"/>
                <a:t>R2030</a:t>
              </a:r>
              <a:r>
                <a:rPr lang="ja-JP" altLang="en-US" sz="1950"/>
                <a:t>（挑戦をもっと自由に）</a:t>
              </a:r>
              <a:endParaRPr lang="en-US" altLang="ja-JP" sz="1950" dirty="0"/>
            </a:p>
            <a:p>
              <a:pPr algn="ctr"/>
              <a:r>
                <a:rPr lang="en-US" altLang="ja-JP" sz="1625" dirty="0"/>
                <a:t>2020〜2030 </a:t>
              </a:r>
              <a:endParaRPr lang="ja-JP" altLang="en-US" sz="1625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3BF2721-AC31-3B48-A89A-3CA31B5F5445}"/>
                </a:ext>
              </a:extLst>
            </p:cNvPr>
            <p:cNvSpPr/>
            <p:nvPr/>
          </p:nvSpPr>
          <p:spPr>
            <a:xfrm>
              <a:off x="838200" y="4300982"/>
              <a:ext cx="5334000" cy="931418"/>
            </a:xfrm>
            <a:prstGeom prst="rect">
              <a:avLst/>
            </a:prstGeom>
            <a:ln>
              <a:solidFill>
                <a:srgbClr val="BE1F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950" dirty="0"/>
                <a:t>R2020</a:t>
              </a:r>
              <a:r>
                <a:rPr lang="ja-JP" altLang="en-US" sz="1950"/>
                <a:t>（</a:t>
              </a:r>
              <a:r>
                <a:rPr lang="en-US" altLang="ja-JP" sz="1950" dirty="0"/>
                <a:t>Creating Future Beyond Borders</a:t>
              </a:r>
              <a:r>
                <a:rPr lang="ja-JP" altLang="en-US" sz="1950"/>
                <a:t>）</a:t>
              </a:r>
              <a:endParaRPr lang="en-US" altLang="ja-JP" sz="1950" dirty="0"/>
            </a:p>
            <a:p>
              <a:pPr algn="ctr"/>
              <a:r>
                <a:rPr lang="en-US" altLang="ja-JP" sz="1625" dirty="0"/>
                <a:t>2010〜2020 </a:t>
              </a:r>
              <a:endParaRPr lang="ja-JP" altLang="en-US" sz="1625"/>
            </a:p>
          </p:txBody>
        </p:sp>
      </p:grpSp>
      <p:sp>
        <p:nvSpPr>
          <p:cNvPr id="11" name="アーチ 10">
            <a:extLst>
              <a:ext uri="{FF2B5EF4-FFF2-40B4-BE49-F238E27FC236}">
                <a16:creationId xmlns:a16="http://schemas.microsoft.com/office/drawing/2014/main" id="{7281DEAD-6764-8447-A9AC-B795C309B1B0}"/>
              </a:ext>
            </a:extLst>
          </p:cNvPr>
          <p:cNvSpPr/>
          <p:nvPr/>
        </p:nvSpPr>
        <p:spPr>
          <a:xfrm>
            <a:off x="3773714" y="3625634"/>
            <a:ext cx="2500086" cy="2140852"/>
          </a:xfrm>
          <a:prstGeom prst="blockArc">
            <a:avLst>
              <a:gd name="adj1" fmla="val 10764437"/>
              <a:gd name="adj2" fmla="val 8865"/>
              <a:gd name="adj3" fmla="val 30591"/>
            </a:avLst>
          </a:prstGeom>
          <a:solidFill>
            <a:srgbClr val="B51F24"/>
          </a:solidFill>
          <a:ln>
            <a:solidFill>
              <a:srgbClr val="B5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50" tIns="146250" bIns="497250" rtlCol="0" anchor="t" anchorCtr="0"/>
          <a:lstStyle/>
          <a:p>
            <a:pPr algn="ctr"/>
            <a:r>
              <a:rPr lang="ja-JP" altLang="en-US" sz="1950" b="1">
                <a:solidFill>
                  <a:schemeClr val="bg1"/>
                </a:solidFill>
              </a:rPr>
              <a:t>ラーニング・</a:t>
            </a:r>
            <a:endParaRPr lang="en-US" altLang="ja-JP" sz="1950" b="1" dirty="0">
              <a:solidFill>
                <a:schemeClr val="bg1"/>
              </a:solidFill>
            </a:endParaRPr>
          </a:p>
          <a:p>
            <a:pPr algn="ctr"/>
            <a:r>
              <a:rPr lang="ja-JP" altLang="en-US" sz="1950" b="1">
                <a:solidFill>
                  <a:schemeClr val="bg1"/>
                </a:solidFill>
              </a:rPr>
              <a:t>イノベーション</a:t>
            </a:r>
            <a:r>
              <a:rPr lang="en-US" altLang="ja-JP" sz="1950" b="1" dirty="0">
                <a:solidFill>
                  <a:schemeClr val="bg1"/>
                </a:solidFill>
              </a:rPr>
              <a:t>*</a:t>
            </a:r>
          </a:p>
          <a:p>
            <a:pPr algn="ctr"/>
            <a:r>
              <a:rPr lang="en-US" altLang="ja-JP" sz="1463" dirty="0">
                <a:solidFill>
                  <a:srgbClr val="323232"/>
                </a:solidFill>
              </a:rPr>
              <a:t>2019〜2022</a:t>
            </a:r>
            <a:endParaRPr lang="ja-JP" altLang="en-US" sz="1463">
              <a:solidFill>
                <a:srgbClr val="323232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98DCF6F-D648-7A41-8E55-5FCE5B594553}"/>
              </a:ext>
            </a:extLst>
          </p:cNvPr>
          <p:cNvSpPr txBox="1"/>
          <p:nvPr/>
        </p:nvSpPr>
        <p:spPr>
          <a:xfrm>
            <a:off x="6273801" y="4010808"/>
            <a:ext cx="342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＊内容は、学園通信</a:t>
            </a:r>
            <a:r>
              <a:rPr lang="en-US" altLang="ja-JP" dirty="0"/>
              <a:t>RS</a:t>
            </a:r>
            <a:r>
              <a:rPr lang="ja-JP" altLang="en-US" dirty="0"/>
              <a:t>に記載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6313F58-919D-45B0-9BB0-C4CCDD9E8A59}"/>
              </a:ext>
            </a:extLst>
          </p:cNvPr>
          <p:cNvSpPr/>
          <p:nvPr/>
        </p:nvSpPr>
        <p:spPr>
          <a:xfrm>
            <a:off x="7215425" y="233416"/>
            <a:ext cx="2184956" cy="8165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p.11</a:t>
            </a:r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～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14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0393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B6F0D3-CBA9-FF4C-ACA7-4E9CEA3F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§2</a:t>
            </a:r>
            <a:r>
              <a:rPr kumimoji="1" lang="ja-JP" altLang="en-US" dirty="0" err="1"/>
              <a:t>．</a:t>
            </a:r>
            <a:r>
              <a:rPr kumimoji="1" lang="en-US" altLang="ja-JP" dirty="0"/>
              <a:t>⑴</a:t>
            </a:r>
            <a:r>
              <a:rPr kumimoji="1" lang="ja-JP" altLang="en-US" dirty="0"/>
              <a:t>ポートフォリオ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C803C8-FB13-294E-89F6-28883985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24</a:t>
            </a:fld>
            <a:endParaRPr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035C543-9AC7-8440-A9C7-D2C776512968}"/>
              </a:ext>
            </a:extLst>
          </p:cNvPr>
          <p:cNvGrpSpPr/>
          <p:nvPr/>
        </p:nvGrpSpPr>
        <p:grpSpPr>
          <a:xfrm>
            <a:off x="308951" y="2065167"/>
            <a:ext cx="4458313" cy="3303399"/>
            <a:chOff x="838200" y="2097336"/>
            <a:chExt cx="4802946" cy="179600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67D2D1DC-C079-5F44-8695-CEB748414692}"/>
                </a:ext>
              </a:extLst>
            </p:cNvPr>
            <p:cNvSpPr/>
            <p:nvPr/>
          </p:nvSpPr>
          <p:spPr>
            <a:xfrm>
              <a:off x="838200" y="2271929"/>
              <a:ext cx="4802946" cy="1621409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600" dirty="0"/>
                <a:t>ポートフォリオ機能拡充</a:t>
              </a:r>
              <a:endParaRPr lang="en-US" altLang="ja-JP" sz="2600" dirty="0"/>
            </a:p>
            <a:p>
              <a:endParaRPr lang="en-US" altLang="ja-JP" sz="2600" dirty="0"/>
            </a:p>
            <a:p>
              <a:r>
                <a:rPr lang="en-US" altLang="ja-JP" sz="2600" dirty="0"/>
                <a:t>【</a:t>
              </a:r>
              <a:r>
                <a:rPr lang="ja-JP" altLang="en-US" sz="2600" dirty="0"/>
                <a:t>目的</a:t>
              </a:r>
              <a:r>
                <a:rPr lang="en-US" altLang="ja-JP" sz="2600" dirty="0"/>
                <a:t>】</a:t>
              </a:r>
            </a:p>
            <a:p>
              <a:r>
                <a:rPr lang="ja-JP" altLang="en-US" sz="2600" dirty="0"/>
                <a:t>学生の正課・課外活動の見える化をして、学生支援をより効果的にする</a:t>
              </a:r>
              <a:endParaRPr lang="en-US" altLang="ja-JP" sz="2600" dirty="0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02A87CE-21D7-2C42-AAD7-9906B3F79ED1}"/>
                </a:ext>
              </a:extLst>
            </p:cNvPr>
            <p:cNvSpPr/>
            <p:nvPr/>
          </p:nvSpPr>
          <p:spPr>
            <a:xfrm>
              <a:off x="1161785" y="2097336"/>
              <a:ext cx="4155774" cy="297656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600" dirty="0"/>
                <a:t>ラーニング・イノベーション</a:t>
              </a:r>
              <a:endParaRPr lang="en-US" altLang="ja-JP" sz="2600" dirty="0"/>
            </a:p>
          </p:txBody>
        </p:sp>
      </p:grpSp>
      <p:sp>
        <p:nvSpPr>
          <p:cNvPr id="8" name="右矢印 7">
            <a:extLst>
              <a:ext uri="{FF2B5EF4-FFF2-40B4-BE49-F238E27FC236}">
                <a16:creationId xmlns:a16="http://schemas.microsoft.com/office/drawing/2014/main" id="{CF959C5B-6B7C-3E4F-B63C-2C61A6759B38}"/>
              </a:ext>
            </a:extLst>
          </p:cNvPr>
          <p:cNvSpPr/>
          <p:nvPr/>
        </p:nvSpPr>
        <p:spPr>
          <a:xfrm>
            <a:off x="4911499" y="3315688"/>
            <a:ext cx="371928" cy="100185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30EEB96-FFD7-9046-AC75-BEC13F7B14C1}"/>
              </a:ext>
            </a:extLst>
          </p:cNvPr>
          <p:cNvGrpSpPr/>
          <p:nvPr/>
        </p:nvGrpSpPr>
        <p:grpSpPr>
          <a:xfrm>
            <a:off x="5427661" y="2569063"/>
            <a:ext cx="4223333" cy="2069489"/>
            <a:chOff x="5916966" y="2782675"/>
            <a:chExt cx="5790031" cy="1647558"/>
          </a:xfrm>
        </p:grpSpPr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7BE39C35-0053-7743-854C-4CE4E21E29B0}"/>
                </a:ext>
              </a:extLst>
            </p:cNvPr>
            <p:cNvSpPr/>
            <p:nvPr/>
          </p:nvSpPr>
          <p:spPr>
            <a:xfrm>
              <a:off x="5916966" y="3042881"/>
              <a:ext cx="5790031" cy="1387352"/>
            </a:xfrm>
            <a:prstGeom prst="roundRect">
              <a:avLst>
                <a:gd name="adj" fmla="val 20328"/>
              </a:avLst>
            </a:prstGeom>
            <a:noFill/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600">
                  <a:solidFill>
                    <a:srgbClr val="323232"/>
                  </a:solidFill>
                </a:rPr>
                <a:t>見える化した学生のデータをどのように活用していくのか？</a:t>
              </a:r>
              <a:endParaRPr lang="en-US" altLang="ja-JP" sz="2600" dirty="0">
                <a:solidFill>
                  <a:srgbClr val="323232"/>
                </a:solidFill>
              </a:endParaRPr>
            </a:p>
          </p:txBody>
        </p:sp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4F19E7CE-F74B-9644-9CA8-FEA8A28A0AB8}"/>
                </a:ext>
              </a:extLst>
            </p:cNvPr>
            <p:cNvSpPr/>
            <p:nvPr/>
          </p:nvSpPr>
          <p:spPr>
            <a:xfrm>
              <a:off x="7329532" y="2782675"/>
              <a:ext cx="3119383" cy="429627"/>
            </a:xfrm>
            <a:prstGeom prst="roundRect">
              <a:avLst>
                <a:gd name="adj" fmla="val 17597"/>
              </a:avLst>
            </a:prstGeom>
            <a:solidFill>
              <a:schemeClr val="bg1"/>
            </a:solidFill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600">
                  <a:solidFill>
                    <a:srgbClr val="323232"/>
                  </a:solidFill>
                </a:rPr>
                <a:t>確認したい点</a:t>
              </a:r>
            </a:p>
          </p:txBody>
        </p:sp>
      </p:grp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F690634-2D18-413E-9675-419F70D70F59}"/>
              </a:ext>
            </a:extLst>
          </p:cNvPr>
          <p:cNvSpPr/>
          <p:nvPr/>
        </p:nvSpPr>
        <p:spPr>
          <a:xfrm>
            <a:off x="7938888" y="233416"/>
            <a:ext cx="1588884" cy="8165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p.11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554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99DC5-A421-EB41-92BA-7C744933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357338"/>
            <a:ext cx="9117871" cy="1164316"/>
          </a:xfrm>
        </p:spPr>
        <p:txBody>
          <a:bodyPr/>
          <a:lstStyle/>
          <a:p>
            <a:r>
              <a:rPr lang="en-US" altLang="ja-JP" dirty="0"/>
              <a:t>§2</a:t>
            </a:r>
            <a:r>
              <a:rPr lang="ja-JP" altLang="en-US" dirty="0" err="1"/>
              <a:t>．</a:t>
            </a:r>
            <a:r>
              <a:rPr lang="en-US" altLang="ja-JP" dirty="0"/>
              <a:t>⑵</a:t>
            </a:r>
            <a:r>
              <a:rPr lang="ja-JP" altLang="en-US" dirty="0"/>
              <a:t>オリター団を含む初年次教育の高度化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C7B0EB-2A6E-DE49-BC8C-38039FAE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2126258"/>
            <a:ext cx="8543925" cy="3535462"/>
          </a:xfrm>
        </p:spPr>
        <p:txBody>
          <a:bodyPr/>
          <a:lstStyle/>
          <a:p>
            <a:pPr marL="0" indent="0">
              <a:buNone/>
            </a:pPr>
            <a:r>
              <a:rPr lang="ja-JP" altLang="en-US"/>
              <a:t>　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2EF467-6680-5F45-86CF-8614A523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7" name="右矢印 6">
            <a:extLst>
              <a:ext uri="{FF2B5EF4-FFF2-40B4-BE49-F238E27FC236}">
                <a16:creationId xmlns:a16="http://schemas.microsoft.com/office/drawing/2014/main" id="{457A7EE6-514A-524D-A452-FA96DDB42DB3}"/>
              </a:ext>
            </a:extLst>
          </p:cNvPr>
          <p:cNvSpPr/>
          <p:nvPr/>
        </p:nvSpPr>
        <p:spPr>
          <a:xfrm>
            <a:off x="4358125" y="3867500"/>
            <a:ext cx="264862" cy="100185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C4F4B2E-341A-8B40-A1B1-55897F6D02F0}"/>
              </a:ext>
            </a:extLst>
          </p:cNvPr>
          <p:cNvGrpSpPr/>
          <p:nvPr/>
        </p:nvGrpSpPr>
        <p:grpSpPr>
          <a:xfrm>
            <a:off x="271785" y="2992629"/>
            <a:ext cx="4086340" cy="2823528"/>
            <a:chOff x="838201" y="3799145"/>
            <a:chExt cx="4083634" cy="50975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FA731B3-24B0-5245-A674-BACB29EC08F6}"/>
                </a:ext>
              </a:extLst>
            </p:cNvPr>
            <p:cNvSpPr/>
            <p:nvPr/>
          </p:nvSpPr>
          <p:spPr>
            <a:xfrm>
              <a:off x="838201" y="3834183"/>
              <a:ext cx="4083634" cy="474718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78613" indent="-278613">
                <a:buFont typeface="Arial" panose="020B0604020202020204" pitchFamily="34" charset="0"/>
                <a:buChar char="•"/>
              </a:pPr>
              <a:r>
                <a:rPr lang="ja-JP" altLang="en-US" sz="2275" dirty="0"/>
                <a:t>新入生への支援をする際、オリター団・学部・大学での役割分担や責任の所在が不透明</a:t>
              </a:r>
              <a:endParaRPr lang="en-US" altLang="ja-JP" sz="2275" dirty="0"/>
            </a:p>
            <a:p>
              <a:endParaRPr lang="en-US" altLang="ja-JP" sz="2275" dirty="0"/>
            </a:p>
            <a:p>
              <a:pPr marL="278613" indent="-278613">
                <a:buFont typeface="Arial" panose="020B0604020202020204" pitchFamily="34" charset="0"/>
                <a:buChar char="•"/>
              </a:pPr>
              <a:r>
                <a:rPr lang="ja-JP" altLang="en-US" sz="2275" dirty="0"/>
                <a:t>オリター団の</a:t>
              </a:r>
              <a:r>
                <a:rPr lang="en-US" altLang="ja-JP" sz="2275" dirty="0"/>
                <a:t>1</a:t>
              </a:r>
              <a:r>
                <a:rPr lang="ja-JP" altLang="en-US" sz="2275" dirty="0"/>
                <a:t>つ</a:t>
              </a:r>
              <a:r>
                <a:rPr lang="en-US" altLang="ja-JP" sz="2275" dirty="0"/>
                <a:t>1</a:t>
              </a:r>
              <a:r>
                <a:rPr lang="ja-JP" altLang="en-US" sz="2275" dirty="0" err="1"/>
                <a:t>つの</a:t>
              </a:r>
              <a:r>
                <a:rPr lang="ja-JP" altLang="en-US" sz="2275" dirty="0"/>
                <a:t>活動目的が不透明になりつつある</a:t>
              </a:r>
              <a:endParaRPr lang="en-US" altLang="ja-JP" sz="2275" dirty="0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6D97C59-35C6-B14F-A058-B25EA55902DA}"/>
                </a:ext>
              </a:extLst>
            </p:cNvPr>
            <p:cNvSpPr/>
            <p:nvPr/>
          </p:nvSpPr>
          <p:spPr>
            <a:xfrm>
              <a:off x="2191277" y="3799145"/>
              <a:ext cx="1417610" cy="69629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275"/>
                <a:t>実態</a:t>
              </a:r>
              <a:endParaRPr lang="en-US" altLang="ja-JP" sz="2275" dirty="0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FF854DC-1273-F645-9D6A-718ABE4897BB}"/>
              </a:ext>
            </a:extLst>
          </p:cNvPr>
          <p:cNvGrpSpPr/>
          <p:nvPr/>
        </p:nvGrpSpPr>
        <p:grpSpPr>
          <a:xfrm>
            <a:off x="4705109" y="3186705"/>
            <a:ext cx="4766668" cy="2055284"/>
            <a:chOff x="5916966" y="2798352"/>
            <a:chExt cx="5790031" cy="1786827"/>
          </a:xfrm>
        </p:grpSpPr>
        <p:sp>
          <p:nvSpPr>
            <p:cNvPr id="5" name="角丸四角形 4">
              <a:extLst>
                <a:ext uri="{FF2B5EF4-FFF2-40B4-BE49-F238E27FC236}">
                  <a16:creationId xmlns:a16="http://schemas.microsoft.com/office/drawing/2014/main" id="{5CF25BAE-0281-8641-B671-DB1EDE25CCD0}"/>
                </a:ext>
              </a:extLst>
            </p:cNvPr>
            <p:cNvSpPr/>
            <p:nvPr/>
          </p:nvSpPr>
          <p:spPr>
            <a:xfrm>
              <a:off x="5916966" y="3042881"/>
              <a:ext cx="5790031" cy="1542298"/>
            </a:xfrm>
            <a:prstGeom prst="roundRect">
              <a:avLst>
                <a:gd name="adj" fmla="val 17597"/>
              </a:avLst>
            </a:prstGeom>
            <a:noFill/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8613" indent="-278613">
                <a:buFont typeface="Wingdings" pitchFamily="2" charset="2"/>
                <a:buChar char="u"/>
              </a:pPr>
              <a:r>
                <a:rPr lang="ja-JP" altLang="en-US" sz="2275">
                  <a:solidFill>
                    <a:srgbClr val="323232"/>
                  </a:solidFill>
                </a:rPr>
                <a:t>オリター団活動の到達点を確認</a:t>
              </a:r>
              <a:endParaRPr lang="en-US" altLang="ja-JP" sz="2275" dirty="0">
                <a:solidFill>
                  <a:srgbClr val="323232"/>
                </a:solidFill>
              </a:endParaRPr>
            </a:p>
            <a:p>
              <a:pPr marL="278613" indent="-278613">
                <a:buFont typeface="Wingdings" pitchFamily="2" charset="2"/>
                <a:buChar char="u"/>
              </a:pPr>
              <a:r>
                <a:rPr lang="ja-JP" altLang="en-US" sz="2275">
                  <a:solidFill>
                    <a:srgbClr val="323232"/>
                  </a:solidFill>
                </a:rPr>
                <a:t>今後のオリター団の役割・研修方法を検討するワーキング（協議会）の設置</a:t>
              </a:r>
              <a:endParaRPr lang="en-US" altLang="ja-JP" sz="2275" dirty="0">
                <a:solidFill>
                  <a:srgbClr val="323232"/>
                </a:solidFill>
              </a:endParaRPr>
            </a:p>
          </p:txBody>
        </p:sp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E5A8F659-1FCF-8B4B-8903-C4830A9723BB}"/>
                </a:ext>
              </a:extLst>
            </p:cNvPr>
            <p:cNvSpPr/>
            <p:nvPr/>
          </p:nvSpPr>
          <p:spPr>
            <a:xfrm>
              <a:off x="8232587" y="2798352"/>
              <a:ext cx="1158788" cy="403137"/>
            </a:xfrm>
            <a:prstGeom prst="roundRect">
              <a:avLst>
                <a:gd name="adj" fmla="val 17597"/>
              </a:avLst>
            </a:prstGeom>
            <a:solidFill>
              <a:schemeClr val="bg1"/>
            </a:solidFill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275">
                  <a:solidFill>
                    <a:srgbClr val="323232"/>
                  </a:solidFill>
                </a:rPr>
                <a:t>見解</a:t>
              </a:r>
            </a:p>
          </p:txBody>
        </p:sp>
      </p:grpSp>
      <p:sp>
        <p:nvSpPr>
          <p:cNvPr id="8" name="メモ 7">
            <a:extLst>
              <a:ext uri="{FF2B5EF4-FFF2-40B4-BE49-F238E27FC236}">
                <a16:creationId xmlns:a16="http://schemas.microsoft.com/office/drawing/2014/main" id="{58BEC64B-B194-3346-8157-8854C69B817C}"/>
              </a:ext>
            </a:extLst>
          </p:cNvPr>
          <p:cNvSpPr/>
          <p:nvPr/>
        </p:nvSpPr>
        <p:spPr>
          <a:xfrm>
            <a:off x="681037" y="1383535"/>
            <a:ext cx="8918466" cy="1174163"/>
          </a:xfrm>
          <a:prstGeom prst="foldedCorner">
            <a:avLst>
              <a:gd name="adj" fmla="val 36088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195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0F92D7-7642-4557-995F-2F75D455F601}"/>
              </a:ext>
            </a:extLst>
          </p:cNvPr>
          <p:cNvSpPr txBox="1"/>
          <p:nvPr/>
        </p:nvSpPr>
        <p:spPr>
          <a:xfrm>
            <a:off x="688393" y="1382975"/>
            <a:ext cx="8568371" cy="11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75" u="sng" dirty="0"/>
              <a:t>オリター団とは？</a:t>
            </a:r>
            <a:endParaRPr lang="en-US" altLang="ja-JP" sz="2275" u="sng" dirty="0"/>
          </a:p>
          <a:p>
            <a:r>
              <a:rPr lang="ja-JP" altLang="en-US" sz="2275" dirty="0"/>
              <a:t>新入生の自立を支援するピアサポート団体</a:t>
            </a:r>
            <a:endParaRPr lang="en-US" altLang="ja-JP" sz="2275" dirty="0"/>
          </a:p>
          <a:p>
            <a:r>
              <a:rPr lang="ja-JP" altLang="en-US" sz="2275" dirty="0"/>
              <a:t>学友会の各学部自治会に所属　＊政策科学部：</a:t>
            </a:r>
            <a:r>
              <a:rPr lang="en-US" altLang="ja-JP" sz="2275" dirty="0"/>
              <a:t>2013</a:t>
            </a:r>
            <a:r>
              <a:rPr lang="ja-JP" altLang="en-US" sz="2275" dirty="0"/>
              <a:t>年より活動休止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334F1A4A-E71F-443B-AF05-BE46FF3955B5}"/>
              </a:ext>
            </a:extLst>
          </p:cNvPr>
          <p:cNvSpPr/>
          <p:nvPr/>
        </p:nvSpPr>
        <p:spPr>
          <a:xfrm>
            <a:off x="6951726" y="127183"/>
            <a:ext cx="2647777" cy="439495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p.11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048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6C20A-4A5D-7C46-A3FA-958B724A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§2</a:t>
            </a:r>
            <a:r>
              <a:rPr lang="ja-JP" altLang="en-US" dirty="0" err="1"/>
              <a:t>．</a:t>
            </a:r>
            <a:r>
              <a:rPr lang="en-US" altLang="ja-JP" dirty="0"/>
              <a:t>⑶</a:t>
            </a:r>
            <a:r>
              <a:rPr lang="ja-JP" altLang="en-US" dirty="0"/>
              <a:t>教養教育改革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8F4E69-288D-344A-B7B8-681DBE83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26</a:t>
            </a:fld>
            <a:endParaRPr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7D12543-3E73-384F-A61A-874BC4D146B8}"/>
              </a:ext>
            </a:extLst>
          </p:cNvPr>
          <p:cNvGrpSpPr/>
          <p:nvPr/>
        </p:nvGrpSpPr>
        <p:grpSpPr>
          <a:xfrm>
            <a:off x="226509" y="2539252"/>
            <a:ext cx="3995917" cy="1575691"/>
            <a:chOff x="838200" y="2365240"/>
            <a:chExt cx="4802946" cy="1115937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011CAD2-5405-5543-9267-6E959EDB6E08}"/>
                </a:ext>
              </a:extLst>
            </p:cNvPr>
            <p:cNvSpPr/>
            <p:nvPr/>
          </p:nvSpPr>
          <p:spPr>
            <a:xfrm>
              <a:off x="838200" y="2514069"/>
              <a:ext cx="4802946" cy="967108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2275"/>
                <a:t>教養科目のカリキュラム改革</a:t>
              </a:r>
              <a:endParaRPr lang="en-US" altLang="ja-JP" sz="2275" dirty="0"/>
            </a:p>
            <a:p>
              <a:r>
                <a:rPr lang="ja-JP" altLang="en-US" sz="2275"/>
                <a:t>（</a:t>
              </a:r>
              <a:r>
                <a:rPr lang="en-US" altLang="ja-JP" sz="2275" dirty="0"/>
                <a:t>2020</a:t>
              </a:r>
              <a:r>
                <a:rPr lang="ja-JP" altLang="en-US" sz="2275"/>
                <a:t>年より）</a:t>
              </a:r>
              <a:endParaRPr lang="en-US" altLang="ja-JP" sz="2275" dirty="0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F89DB479-858F-A642-AD66-29B28A0DB0B0}"/>
                </a:ext>
              </a:extLst>
            </p:cNvPr>
            <p:cNvSpPr/>
            <p:nvPr/>
          </p:nvSpPr>
          <p:spPr>
            <a:xfrm>
              <a:off x="1087327" y="2365240"/>
              <a:ext cx="4304691" cy="297656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275" dirty="0"/>
                <a:t>ラーニング・イノベーション</a:t>
              </a:r>
              <a:endParaRPr lang="en-US" altLang="ja-JP" sz="2275" dirty="0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DA4135C-7F73-7249-87FA-E7D3A52148DD}"/>
              </a:ext>
            </a:extLst>
          </p:cNvPr>
          <p:cNvGrpSpPr/>
          <p:nvPr/>
        </p:nvGrpSpPr>
        <p:grpSpPr>
          <a:xfrm>
            <a:off x="4661712" y="1709454"/>
            <a:ext cx="4824037" cy="2986847"/>
            <a:chOff x="5088491" y="1500819"/>
            <a:chExt cx="6985619" cy="4059614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9B59939-B4FB-FF4F-8422-9A773B690C88}"/>
                </a:ext>
              </a:extLst>
            </p:cNvPr>
            <p:cNvSpPr txBox="1"/>
            <p:nvPr/>
          </p:nvSpPr>
          <p:spPr>
            <a:xfrm>
              <a:off x="5088491" y="1946909"/>
              <a:ext cx="6985619" cy="3613524"/>
            </a:xfrm>
            <a:prstGeom prst="roundRect">
              <a:avLst>
                <a:gd name="adj" fmla="val 16285"/>
              </a:avLst>
            </a:prstGeom>
            <a:noFill/>
            <a:ln w="76200">
              <a:solidFill>
                <a:srgbClr val="BE1F24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ja-JP" sz="853" dirty="0"/>
            </a:p>
            <a:p>
              <a:pPr marL="278613" indent="-278613">
                <a:buFont typeface="Wingdings" pitchFamily="2" charset="2"/>
                <a:buChar char="u"/>
              </a:pPr>
              <a:r>
                <a:rPr lang="ja-JP" altLang="en-US" sz="2275" dirty="0"/>
                <a:t>改革にあたり、以下のような科目を設定してほしい</a:t>
              </a:r>
              <a:endParaRPr lang="en-US" altLang="ja-JP" sz="2275" dirty="0"/>
            </a:p>
            <a:p>
              <a:r>
                <a:rPr lang="en-US" altLang="ja-JP" sz="1950" dirty="0"/>
                <a:t>①</a:t>
              </a:r>
              <a:r>
                <a:rPr lang="ja-JP" altLang="en-US" sz="1950" dirty="0"/>
                <a:t>第</a:t>
              </a:r>
              <a:r>
                <a:rPr lang="en-US" altLang="ja-JP" sz="1950" dirty="0"/>
                <a:t>4</a:t>
              </a:r>
              <a:r>
                <a:rPr lang="ja-JP" altLang="en-US" sz="1950" dirty="0"/>
                <a:t>次産業革命を見越した新たな教養</a:t>
              </a:r>
              <a:endParaRPr lang="en-US" altLang="ja-JP" sz="1950" dirty="0"/>
            </a:p>
            <a:p>
              <a:r>
                <a:rPr lang="ja-JP" altLang="en-US" sz="1950" dirty="0"/>
                <a:t>　　</a:t>
              </a:r>
              <a:r>
                <a:rPr lang="ja-JP" altLang="en-US" sz="1950" dirty="0">
                  <a:solidFill>
                    <a:srgbClr val="323232"/>
                  </a:solidFill>
                </a:rPr>
                <a:t>例）</a:t>
              </a:r>
              <a:r>
                <a:rPr lang="en-US" altLang="ja-JP" sz="1950" dirty="0">
                  <a:solidFill>
                    <a:srgbClr val="323232"/>
                  </a:solidFill>
                </a:rPr>
                <a:t>IoT</a:t>
              </a:r>
              <a:r>
                <a:rPr lang="ja-JP" altLang="en-US" sz="1950" dirty="0" err="1">
                  <a:solidFill>
                    <a:srgbClr val="323232"/>
                  </a:solidFill>
                </a:rPr>
                <a:t>、</a:t>
              </a:r>
              <a:r>
                <a:rPr lang="en-US" altLang="ja-JP" sz="1950" dirty="0">
                  <a:solidFill>
                    <a:srgbClr val="323232"/>
                  </a:solidFill>
                </a:rPr>
                <a:t>AI</a:t>
              </a:r>
              <a:r>
                <a:rPr lang="ja-JP" altLang="en-US" sz="1950" dirty="0" err="1">
                  <a:solidFill>
                    <a:srgbClr val="323232"/>
                  </a:solidFill>
                </a:rPr>
                <a:t>、</a:t>
              </a:r>
              <a:r>
                <a:rPr lang="ja-JP" altLang="en-US" sz="1950" dirty="0">
                  <a:solidFill>
                    <a:srgbClr val="323232"/>
                  </a:solidFill>
                </a:rPr>
                <a:t>ビッグデータ、など</a:t>
              </a:r>
              <a:endParaRPr lang="en-US" altLang="ja-JP" sz="1950" dirty="0">
                <a:solidFill>
                  <a:srgbClr val="323232"/>
                </a:solidFill>
              </a:endParaRPr>
            </a:p>
            <a:p>
              <a:endParaRPr lang="en-US" altLang="ja-JP" sz="1950" dirty="0"/>
            </a:p>
            <a:p>
              <a:r>
                <a:rPr lang="en-US" altLang="ja-JP" sz="1950" dirty="0"/>
                <a:t>②</a:t>
              </a:r>
              <a:r>
                <a:rPr lang="ja-JP" altLang="en-US" sz="1950" dirty="0"/>
                <a:t>日常生活で活きる教養</a:t>
              </a:r>
              <a:endParaRPr lang="en-US" altLang="ja-JP" sz="1950" dirty="0">
                <a:solidFill>
                  <a:srgbClr val="BE1F24"/>
                </a:solidFill>
              </a:endParaRPr>
            </a:p>
            <a:p>
              <a:r>
                <a:rPr lang="ja-JP" altLang="en-US" sz="1950" dirty="0">
                  <a:solidFill>
                    <a:srgbClr val="BE1F24"/>
                  </a:solidFill>
                </a:rPr>
                <a:t>　　</a:t>
              </a:r>
              <a:r>
                <a:rPr lang="ja-JP" altLang="en-US" sz="1950" dirty="0">
                  <a:solidFill>
                    <a:srgbClr val="323232"/>
                  </a:solidFill>
                </a:rPr>
                <a:t>例）投資、税金、年金、ヘルスケア</a:t>
              </a:r>
              <a:endParaRPr lang="en-US" altLang="ja-JP" sz="2275" dirty="0">
                <a:solidFill>
                  <a:srgbClr val="323232"/>
                </a:solidFill>
              </a:endParaRPr>
            </a:p>
          </p:txBody>
        </p:sp>
        <p:sp>
          <p:nvSpPr>
            <p:cNvPr id="18" name="角丸四角形 17">
              <a:extLst>
                <a:ext uri="{FF2B5EF4-FFF2-40B4-BE49-F238E27FC236}">
                  <a16:creationId xmlns:a16="http://schemas.microsoft.com/office/drawing/2014/main" id="{E049006A-911A-D54F-9475-DE89DBC20C12}"/>
                </a:ext>
              </a:extLst>
            </p:cNvPr>
            <p:cNvSpPr/>
            <p:nvPr/>
          </p:nvSpPr>
          <p:spPr>
            <a:xfrm>
              <a:off x="7799134" y="1500819"/>
              <a:ext cx="1527088" cy="676702"/>
            </a:xfrm>
            <a:prstGeom prst="roundRect">
              <a:avLst>
                <a:gd name="adj" fmla="val 17597"/>
              </a:avLst>
            </a:prstGeom>
            <a:solidFill>
              <a:schemeClr val="bg1"/>
            </a:solidFill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275">
                  <a:solidFill>
                    <a:srgbClr val="323232"/>
                  </a:solidFill>
                </a:rPr>
                <a:t>見解</a:t>
              </a:r>
            </a:p>
          </p:txBody>
        </p:sp>
      </p:grpSp>
      <p:sp>
        <p:nvSpPr>
          <p:cNvPr id="10" name="右矢印 9">
            <a:extLst>
              <a:ext uri="{FF2B5EF4-FFF2-40B4-BE49-F238E27FC236}">
                <a16:creationId xmlns:a16="http://schemas.microsoft.com/office/drawing/2014/main" id="{545699F8-28DC-F842-8D68-4FC56C2980BB}"/>
              </a:ext>
            </a:extLst>
          </p:cNvPr>
          <p:cNvSpPr/>
          <p:nvPr/>
        </p:nvSpPr>
        <p:spPr>
          <a:xfrm>
            <a:off x="4277582" y="2786110"/>
            <a:ext cx="328975" cy="100185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5" name="右カーブ矢印 4">
            <a:extLst>
              <a:ext uri="{FF2B5EF4-FFF2-40B4-BE49-F238E27FC236}">
                <a16:creationId xmlns:a16="http://schemas.microsoft.com/office/drawing/2014/main" id="{C8635BA1-6F5D-9C46-A15D-673F2C08D7AF}"/>
              </a:ext>
            </a:extLst>
          </p:cNvPr>
          <p:cNvSpPr/>
          <p:nvPr/>
        </p:nvSpPr>
        <p:spPr>
          <a:xfrm flipH="1">
            <a:off x="8051546" y="4759679"/>
            <a:ext cx="1279523" cy="975310"/>
          </a:xfrm>
          <a:prstGeom prst="curvedRightArrow">
            <a:avLst>
              <a:gd name="adj1" fmla="val 25000"/>
              <a:gd name="adj2" fmla="val 52016"/>
              <a:gd name="adj3" fmla="val 25000"/>
            </a:avLst>
          </a:prstGeom>
          <a:solidFill>
            <a:srgbClr val="32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6B21FE0-1242-2946-B265-8D0D2E3672CB}"/>
              </a:ext>
            </a:extLst>
          </p:cNvPr>
          <p:cNvSpPr/>
          <p:nvPr/>
        </p:nvSpPr>
        <p:spPr>
          <a:xfrm>
            <a:off x="1861826" y="5174118"/>
            <a:ext cx="6182348" cy="515286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600" dirty="0"/>
              <a:t>テーマ性のある科目の導入</a:t>
            </a:r>
            <a:r>
              <a:rPr lang="ja-JP" altLang="en-US" sz="1950" dirty="0"/>
              <a:t>（</a:t>
            </a:r>
            <a:r>
              <a:rPr lang="en-US" altLang="ja-JP" sz="1950" dirty="0"/>
              <a:t>9.11</a:t>
            </a:r>
            <a:r>
              <a:rPr lang="ja-JP" altLang="en-US" sz="1950" dirty="0"/>
              <a:t>の懇談会にて）</a:t>
            </a:r>
            <a:endParaRPr lang="en-US" altLang="ja-JP" sz="2600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375C6584-1D48-407A-B161-D4BD8DD6420E}"/>
              </a:ext>
            </a:extLst>
          </p:cNvPr>
          <p:cNvSpPr/>
          <p:nvPr/>
        </p:nvSpPr>
        <p:spPr>
          <a:xfrm>
            <a:off x="7896865" y="268460"/>
            <a:ext cx="1588884" cy="8165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p.12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71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DD87E-AB97-A54D-A3C9-7420C312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§2</a:t>
            </a:r>
            <a:r>
              <a:rPr kumimoji="1" lang="ja-JP" altLang="en-US" dirty="0" err="1"/>
              <a:t>．</a:t>
            </a:r>
            <a:r>
              <a:rPr kumimoji="1" lang="en-US" altLang="ja-JP" dirty="0"/>
              <a:t>⑺BBP</a:t>
            </a:r>
            <a:r>
              <a:rPr kumimoji="1" lang="ja-JP" altLang="en-US" dirty="0"/>
              <a:t>活性化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6F281E-8021-4344-A607-889E2712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27</a:t>
            </a:fld>
            <a:endParaRPr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0768183-8E64-FE4B-A559-FE181F598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3" y="2014970"/>
            <a:ext cx="4725988" cy="335359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1E965DD-7D2A-EF44-A96D-6FE13F75E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09" y="4295113"/>
            <a:ext cx="1212453" cy="114058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D6C9024-928F-434B-9ED1-43F93D66866A}"/>
              </a:ext>
            </a:extLst>
          </p:cNvPr>
          <p:cNvSpPr txBox="1"/>
          <p:nvPr/>
        </p:nvSpPr>
        <p:spPr>
          <a:xfrm>
            <a:off x="5623719" y="4393490"/>
            <a:ext cx="2310146" cy="978218"/>
          </a:xfrm>
          <a:prstGeom prst="rightArrow">
            <a:avLst/>
          </a:prstGeom>
          <a:noFill/>
          <a:ln>
            <a:solidFill>
              <a:srgbClr val="32323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300"/>
              <a:t>立地などの詳細はこちら</a:t>
            </a:r>
            <a:endParaRPr lang="en-US" altLang="ja-JP" sz="1300" dirty="0"/>
          </a:p>
          <a:p>
            <a:r>
              <a:rPr lang="en-US" altLang="ja-JP" sz="1300" dirty="0"/>
              <a:t>BBP</a:t>
            </a:r>
            <a:r>
              <a:rPr lang="ja-JP" altLang="en-US" sz="1300"/>
              <a:t>公式</a:t>
            </a:r>
            <a:r>
              <a:rPr lang="en-US" altLang="ja-JP" sz="1300" dirty="0"/>
              <a:t>WEB</a:t>
            </a:r>
            <a:r>
              <a:rPr lang="ja-JP" altLang="en-US" sz="1300"/>
              <a:t>サイト</a:t>
            </a:r>
            <a:r>
              <a:rPr lang="en-US" altLang="ja-JP" sz="1300" dirty="0"/>
              <a:t> </a:t>
            </a:r>
            <a:endParaRPr lang="ja-JP" altLang="en-US" sz="1463"/>
          </a:p>
        </p:txBody>
      </p:sp>
      <p:sp>
        <p:nvSpPr>
          <p:cNvPr id="10" name="メモ 9">
            <a:extLst>
              <a:ext uri="{FF2B5EF4-FFF2-40B4-BE49-F238E27FC236}">
                <a16:creationId xmlns:a16="http://schemas.microsoft.com/office/drawing/2014/main" id="{D1808814-C4B0-6B41-B414-7BA11E47817E}"/>
              </a:ext>
            </a:extLst>
          </p:cNvPr>
          <p:cNvSpPr/>
          <p:nvPr/>
        </p:nvSpPr>
        <p:spPr>
          <a:xfrm>
            <a:off x="5309861" y="2299450"/>
            <a:ext cx="4282281" cy="1773438"/>
          </a:xfrm>
          <a:prstGeom prst="foldedCorner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2600" dirty="0"/>
          </a:p>
          <a:p>
            <a:r>
              <a:rPr lang="ja-JP" altLang="en-US" sz="2600" dirty="0"/>
              <a:t>●</a:t>
            </a:r>
            <a:r>
              <a:rPr lang="en-US" altLang="ja-JP" sz="2600" dirty="0"/>
              <a:t>BBP</a:t>
            </a:r>
            <a:r>
              <a:rPr lang="ja-JP" altLang="en-US" sz="2600" dirty="0"/>
              <a:t>＝</a:t>
            </a:r>
            <a:r>
              <a:rPr lang="en-US" altLang="ja-JP" sz="2600" dirty="0"/>
              <a:t>Beyond Borders Plaza</a:t>
            </a:r>
          </a:p>
          <a:p>
            <a:r>
              <a:rPr lang="ja-JP" altLang="en-US" sz="2600" dirty="0"/>
              <a:t>国際交流と語学学習の</a:t>
            </a:r>
            <a:endParaRPr lang="en-US" altLang="ja-JP" sz="2600" dirty="0"/>
          </a:p>
          <a:p>
            <a:r>
              <a:rPr lang="ja-JP" altLang="en-US" sz="2600" dirty="0"/>
              <a:t>ピアラーニングルーム</a:t>
            </a:r>
            <a:endParaRPr lang="en-US" altLang="ja-JP" sz="2600" dirty="0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0B2091CC-16DE-3A42-B09D-411C5D6A3A73}"/>
              </a:ext>
            </a:extLst>
          </p:cNvPr>
          <p:cNvSpPr/>
          <p:nvPr/>
        </p:nvSpPr>
        <p:spPr>
          <a:xfrm>
            <a:off x="5310194" y="2014970"/>
            <a:ext cx="1893488" cy="497881"/>
          </a:xfrm>
          <a:prstGeom prst="roundRect">
            <a:avLst>
              <a:gd name="adj" fmla="val 17597"/>
            </a:avLst>
          </a:prstGeom>
          <a:solidFill>
            <a:schemeClr val="bg1"/>
          </a:solidFill>
          <a:ln w="76200">
            <a:solidFill>
              <a:srgbClr val="37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323232"/>
                </a:solidFill>
              </a:rPr>
              <a:t>BBP</a:t>
            </a:r>
            <a:r>
              <a:rPr lang="ja-JP" altLang="en-US" sz="2400">
                <a:solidFill>
                  <a:srgbClr val="323232"/>
                </a:solidFill>
              </a:rPr>
              <a:t>とは？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92D387A-2EBD-449F-BE32-6CA4C109406E}"/>
              </a:ext>
            </a:extLst>
          </p:cNvPr>
          <p:cNvSpPr/>
          <p:nvPr/>
        </p:nvSpPr>
        <p:spPr>
          <a:xfrm>
            <a:off x="6256938" y="329269"/>
            <a:ext cx="1588884" cy="8165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p.13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189BAAD-45F9-4594-95FF-0D9679A84569}"/>
              </a:ext>
            </a:extLst>
          </p:cNvPr>
          <p:cNvSpPr/>
          <p:nvPr/>
        </p:nvSpPr>
        <p:spPr>
          <a:xfrm>
            <a:off x="8012509" y="329269"/>
            <a:ext cx="1588884" cy="8165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報告書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p.20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7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8BCDDE-993C-5140-BF96-6A2E7F44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§3</a:t>
            </a:r>
            <a:r>
              <a:rPr kumimoji="1" lang="ja-JP" altLang="en-US"/>
              <a:t>．</a:t>
            </a:r>
            <a:r>
              <a:rPr lang="ja-JP" altLang="en-US"/>
              <a:t>学費・全学協議会のあり方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A64A53F-2210-984E-A5C2-8E81A4F37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36" y="4496620"/>
            <a:ext cx="1421852" cy="142434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9B9DF1-4E0F-B943-890D-0F0D22C0823D}"/>
              </a:ext>
            </a:extLst>
          </p:cNvPr>
          <p:cNvSpPr txBox="1"/>
          <p:nvPr/>
        </p:nvSpPr>
        <p:spPr>
          <a:xfrm>
            <a:off x="3065631" y="5206021"/>
            <a:ext cx="482232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25" dirty="0"/>
              <a:t>学費・大学の財政の考え方についての情報</a:t>
            </a:r>
            <a:r>
              <a:rPr lang="ja-JP" altLang="en-US" sz="1625"/>
              <a:t>はコチラ</a:t>
            </a:r>
            <a:endParaRPr lang="ja-JP" altLang="en-US" sz="1625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FE44613-7388-7E4D-92E5-AF485AEA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DD698600-8EF9-9E41-B604-AC682AAFC6B5}"/>
              </a:ext>
            </a:extLst>
          </p:cNvPr>
          <p:cNvSpPr/>
          <p:nvPr/>
        </p:nvSpPr>
        <p:spPr>
          <a:xfrm>
            <a:off x="257458" y="2239177"/>
            <a:ext cx="9415604" cy="21185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07950" cmpd="sng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600" b="1" u="sng" dirty="0">
              <a:solidFill>
                <a:srgbClr val="B51F24"/>
              </a:solidFill>
            </a:endParaRPr>
          </a:p>
          <a:p>
            <a:pPr algn="ctr"/>
            <a:r>
              <a:rPr lang="ja-JP" altLang="en-US" sz="2275" b="1" u="sng" dirty="0">
                <a:solidFill>
                  <a:srgbClr val="B51F24"/>
                </a:solidFill>
              </a:rPr>
              <a:t>　</a:t>
            </a:r>
            <a:r>
              <a:rPr lang="ja-JP" altLang="en-US" sz="2600" b="1" u="sng" dirty="0">
                <a:solidFill>
                  <a:srgbClr val="B51F24"/>
                </a:solidFill>
              </a:rPr>
              <a:t>学費（授業料）　＝</a:t>
            </a:r>
            <a:r>
              <a:rPr lang="en-US" altLang="ja-JP" sz="2600" b="1" u="sng" dirty="0">
                <a:solidFill>
                  <a:srgbClr val="B51F24"/>
                </a:solidFill>
              </a:rPr>
              <a:t> </a:t>
            </a:r>
            <a:r>
              <a:rPr lang="ja-JP" altLang="en-US" sz="2600" b="1" u="sng" dirty="0">
                <a:solidFill>
                  <a:srgbClr val="B51F24"/>
                </a:solidFill>
              </a:rPr>
              <a:t>（基準授業料）</a:t>
            </a:r>
            <a:r>
              <a:rPr lang="en-US" altLang="ja-JP" sz="2600" b="1" u="sng" dirty="0">
                <a:solidFill>
                  <a:srgbClr val="B51F24"/>
                </a:solidFill>
              </a:rPr>
              <a:t>×</a:t>
            </a:r>
            <a:r>
              <a:rPr lang="ja-JP" altLang="en-US" sz="2600" b="1" u="sng" dirty="0">
                <a:solidFill>
                  <a:srgbClr val="B51F24"/>
                </a:solidFill>
              </a:rPr>
              <a:t>（</a:t>
            </a:r>
            <a:r>
              <a:rPr lang="en-US" altLang="ja-JP" sz="2600" b="1" u="sng" dirty="0">
                <a:solidFill>
                  <a:srgbClr val="B51F24"/>
                </a:solidFill>
              </a:rPr>
              <a:t> 1</a:t>
            </a:r>
            <a:r>
              <a:rPr lang="ja-JP" altLang="en-US" sz="2600" b="1" u="sng" dirty="0">
                <a:solidFill>
                  <a:srgbClr val="B51F24"/>
                </a:solidFill>
              </a:rPr>
              <a:t>＋物価指数アップ率</a:t>
            </a:r>
            <a:r>
              <a:rPr lang="en-US" altLang="ja-JP" sz="2600" b="1" u="sng" dirty="0">
                <a:solidFill>
                  <a:srgbClr val="B51F24"/>
                </a:solidFill>
              </a:rPr>
              <a:t>*</a:t>
            </a:r>
            <a:r>
              <a:rPr lang="ja-JP" altLang="en-US" sz="2600" b="1" u="sng" dirty="0">
                <a:solidFill>
                  <a:srgbClr val="B51F24"/>
                </a:solidFill>
              </a:rPr>
              <a:t>）</a:t>
            </a:r>
            <a:endParaRPr lang="en-US" altLang="ja-JP" sz="2600" b="1" u="sng" dirty="0">
              <a:solidFill>
                <a:srgbClr val="B51F24"/>
              </a:solidFill>
            </a:endParaRPr>
          </a:p>
          <a:p>
            <a:endParaRPr lang="en-US" altLang="ja-JP" sz="2600" dirty="0">
              <a:solidFill>
                <a:schemeClr val="tx1"/>
              </a:solidFill>
            </a:endParaRPr>
          </a:p>
          <a:p>
            <a:r>
              <a:rPr lang="ja-JP" altLang="en-US" sz="2275" dirty="0">
                <a:solidFill>
                  <a:schemeClr val="tx1"/>
                </a:solidFill>
              </a:rPr>
              <a:t>＊物価が下がった場合は考慮しない！</a:t>
            </a:r>
            <a:endParaRPr lang="en-US" altLang="ja-JP" sz="2275" dirty="0">
              <a:solidFill>
                <a:schemeClr val="tx1"/>
              </a:solidFill>
            </a:endParaRPr>
          </a:p>
          <a:p>
            <a:r>
              <a:rPr lang="ja-JP" altLang="en-US" sz="2275" dirty="0">
                <a:solidFill>
                  <a:schemeClr val="tx1"/>
                </a:solidFill>
              </a:rPr>
              <a:t>＊現在の物価指数アップ率の場合、式には「</a:t>
            </a:r>
            <a:r>
              <a:rPr lang="en-US" altLang="ja-JP" sz="2275" dirty="0">
                <a:solidFill>
                  <a:schemeClr val="tx1"/>
                </a:solidFill>
              </a:rPr>
              <a:t>0</a:t>
            </a:r>
            <a:r>
              <a:rPr lang="ja-JP" altLang="en-US" sz="2275" dirty="0">
                <a:solidFill>
                  <a:schemeClr val="tx1"/>
                </a:solidFill>
              </a:rPr>
              <a:t>」と適用する</a:t>
            </a:r>
            <a:endParaRPr lang="en-US" altLang="ja-JP" sz="2275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11D81D1-550A-3A41-8C4B-8825F98219C8}"/>
              </a:ext>
            </a:extLst>
          </p:cNvPr>
          <p:cNvSpPr/>
          <p:nvPr/>
        </p:nvSpPr>
        <p:spPr>
          <a:xfrm>
            <a:off x="3517904" y="1970771"/>
            <a:ext cx="2894714" cy="536812"/>
          </a:xfrm>
          <a:prstGeom prst="rect">
            <a:avLst/>
          </a:prstGeom>
          <a:ln w="9842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600"/>
              <a:t>授業料改定方式</a:t>
            </a:r>
            <a:endParaRPr lang="en-US" altLang="ja-JP" sz="2600" dirty="0"/>
          </a:p>
        </p:txBody>
      </p:sp>
    </p:spTree>
    <p:extLst>
      <p:ext uri="{BB962C8B-B14F-4D97-AF65-F5344CB8AC3E}">
        <p14:creationId xmlns:p14="http://schemas.microsoft.com/office/powerpoint/2010/main" val="3291541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43B04E-FDC3-A24F-B761-5AF655D9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§3</a:t>
            </a:r>
            <a:r>
              <a:rPr lang="ja-JP" altLang="en-US"/>
              <a:t>．学費・全学協議会のあり方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AD6ED3-C3AA-2348-9E9C-76E9DE09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266D6950-C50B-EF4A-9431-6514B379F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731617"/>
            <a:ext cx="9101640" cy="21446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2600" dirty="0"/>
              <a:t>【</a:t>
            </a:r>
            <a:r>
              <a:rPr lang="ja-JP" altLang="en-US" sz="2600" dirty="0"/>
              <a:t>前提</a:t>
            </a:r>
            <a:r>
              <a:rPr lang="en-US" altLang="ja-JP" sz="2600" dirty="0"/>
              <a:t>】</a:t>
            </a:r>
          </a:p>
          <a:p>
            <a:pPr marL="0" indent="0">
              <a:buNone/>
            </a:pPr>
            <a:r>
              <a:rPr lang="en-US" altLang="ja-JP" sz="2113" dirty="0"/>
              <a:t>①</a:t>
            </a:r>
            <a:r>
              <a:rPr lang="ja-JP" altLang="en-US" sz="2113" dirty="0"/>
              <a:t>在学生の学費は、社会の急変がない限り、変更なし</a:t>
            </a:r>
            <a:endParaRPr lang="en-US" altLang="ja-JP" sz="2113" dirty="0"/>
          </a:p>
          <a:p>
            <a:pPr marL="0" indent="0">
              <a:buNone/>
            </a:pPr>
            <a:r>
              <a:rPr lang="en-US" altLang="ja-JP" sz="2113" dirty="0"/>
              <a:t>②</a:t>
            </a:r>
            <a:r>
              <a:rPr lang="ja-JP" altLang="en-US" sz="2113" dirty="0"/>
              <a:t>現在決まっている学費は、現在の</a:t>
            </a:r>
            <a:r>
              <a:rPr lang="en-US" altLang="ja-JP" sz="2113" dirty="0"/>
              <a:t>1</a:t>
            </a:r>
            <a:r>
              <a:rPr lang="ja-JP" altLang="en-US" sz="2113" dirty="0"/>
              <a:t>回生まで（</a:t>
            </a:r>
            <a:r>
              <a:rPr lang="en-US" altLang="ja-JP" sz="2113" dirty="0"/>
              <a:t>2018</a:t>
            </a:r>
            <a:r>
              <a:rPr lang="ja-JP" altLang="en-US" sz="2113" dirty="0"/>
              <a:t>年度入学者）</a:t>
            </a:r>
            <a:endParaRPr lang="en-US" altLang="ja-JP" sz="2113" dirty="0"/>
          </a:p>
          <a:p>
            <a:pPr marL="0" indent="0">
              <a:buNone/>
            </a:pPr>
            <a:r>
              <a:rPr lang="en-US" altLang="ja-JP" sz="2113" dirty="0"/>
              <a:t>③</a:t>
            </a:r>
            <a:r>
              <a:rPr lang="ja-JP" altLang="en-US" sz="2113" dirty="0"/>
              <a:t>学費が提起される際は、全学協議会の開催が条件</a:t>
            </a:r>
            <a:endParaRPr lang="en-US" altLang="ja-JP" sz="2113" dirty="0"/>
          </a:p>
          <a:p>
            <a:pPr marL="0" indent="0">
              <a:buNone/>
            </a:pPr>
            <a:r>
              <a:rPr lang="en-US" altLang="ja-JP" sz="2113" dirty="0"/>
              <a:t>④</a:t>
            </a:r>
            <a:r>
              <a:rPr lang="ja-JP" altLang="en-US" sz="2113" dirty="0"/>
              <a:t>今年の全学協議会は、</a:t>
            </a:r>
            <a:r>
              <a:rPr lang="en-US" altLang="ja-JP" sz="2113" b="1" u="sng" dirty="0"/>
              <a:t>2019</a:t>
            </a:r>
            <a:r>
              <a:rPr lang="ja-JP" altLang="en-US" sz="2113" b="1" u="sng" dirty="0"/>
              <a:t>年度以降の入学者学費を確認するために実施</a:t>
            </a:r>
            <a:endParaRPr lang="en-US" altLang="ja-JP" sz="2113" b="1" u="sng" dirty="0"/>
          </a:p>
          <a:p>
            <a:pPr marL="0" indent="0">
              <a:buNone/>
            </a:pPr>
            <a:r>
              <a:rPr lang="ja-JP" altLang="en-US" sz="2113" b="1" dirty="0"/>
              <a:t>　　</a:t>
            </a:r>
            <a:r>
              <a:rPr lang="ja-JP" altLang="en-US" sz="2113" dirty="0"/>
              <a:t>（このことを</a:t>
            </a:r>
            <a:r>
              <a:rPr lang="en-US" altLang="ja-JP" sz="2113" dirty="0"/>
              <a:t>2016</a:t>
            </a:r>
            <a:r>
              <a:rPr lang="ja-JP" altLang="en-US" sz="2113" dirty="0"/>
              <a:t>年全学協で確認）</a:t>
            </a:r>
            <a:endParaRPr lang="en-US" altLang="ja-JP" sz="2113" dirty="0"/>
          </a:p>
          <a:p>
            <a:endParaRPr lang="ja-JP" altLang="en-US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C9559D8-DDD8-F641-B7C4-9125FD52FD27}"/>
              </a:ext>
            </a:extLst>
          </p:cNvPr>
          <p:cNvGrpSpPr/>
          <p:nvPr/>
        </p:nvGrpSpPr>
        <p:grpSpPr>
          <a:xfrm>
            <a:off x="107092" y="3992499"/>
            <a:ext cx="9573325" cy="1815117"/>
            <a:chOff x="838200" y="1504007"/>
            <a:chExt cx="10409194" cy="2201248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C080AF71-A25A-B546-BD99-1BB52D119703}"/>
                </a:ext>
              </a:extLst>
            </p:cNvPr>
            <p:cNvSpPr/>
            <p:nvPr/>
          </p:nvSpPr>
          <p:spPr>
            <a:xfrm>
              <a:off x="838200" y="1510476"/>
              <a:ext cx="1536700" cy="3989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925" dirty="0"/>
                <a:t>2015</a:t>
              </a:r>
              <a:r>
                <a:rPr lang="ja-JP" altLang="en-US" sz="2925"/>
                <a:t>年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35701E98-954E-BD45-87A5-8F89485F8083}"/>
                </a:ext>
              </a:extLst>
            </p:cNvPr>
            <p:cNvSpPr/>
            <p:nvPr/>
          </p:nvSpPr>
          <p:spPr>
            <a:xfrm>
              <a:off x="2374900" y="1510477"/>
              <a:ext cx="1922054" cy="3924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925" dirty="0"/>
                <a:t>2016</a:t>
              </a:r>
              <a:r>
                <a:rPr lang="ja-JP" altLang="en-US" sz="2925"/>
                <a:t>年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126B7D41-9FBD-FA45-B432-F18A32C441CF}"/>
                </a:ext>
              </a:extLst>
            </p:cNvPr>
            <p:cNvSpPr/>
            <p:nvPr/>
          </p:nvSpPr>
          <p:spPr>
            <a:xfrm>
              <a:off x="4296953" y="1510476"/>
              <a:ext cx="1536700" cy="3924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925" dirty="0"/>
                <a:t>2017</a:t>
              </a:r>
              <a:r>
                <a:rPr lang="ja-JP" altLang="en-US" sz="2925" dirty="0"/>
                <a:t>年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FF3DF8A-9526-2741-A1CC-514D9FC2B395}"/>
                </a:ext>
              </a:extLst>
            </p:cNvPr>
            <p:cNvSpPr/>
            <p:nvPr/>
          </p:nvSpPr>
          <p:spPr>
            <a:xfrm>
              <a:off x="5833654" y="1504007"/>
              <a:ext cx="1824447" cy="3989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925" dirty="0"/>
                <a:t>2018</a:t>
              </a:r>
              <a:r>
                <a:rPr lang="ja-JP" altLang="en-US" sz="2925" dirty="0"/>
                <a:t>年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405F5E3-76B2-8D4F-B1FB-757C5082BA41}"/>
                </a:ext>
              </a:extLst>
            </p:cNvPr>
            <p:cNvSpPr/>
            <p:nvPr/>
          </p:nvSpPr>
          <p:spPr>
            <a:xfrm>
              <a:off x="7658100" y="1507109"/>
              <a:ext cx="2019300" cy="3958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925" dirty="0"/>
                <a:t>2019</a:t>
              </a:r>
              <a:r>
                <a:rPr lang="ja-JP" altLang="en-US" sz="2925" dirty="0"/>
                <a:t>年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CE7E88AB-375B-6741-B9DA-292D83AA6703}"/>
                </a:ext>
              </a:extLst>
            </p:cNvPr>
            <p:cNvSpPr/>
            <p:nvPr/>
          </p:nvSpPr>
          <p:spPr>
            <a:xfrm>
              <a:off x="9677400" y="1507109"/>
              <a:ext cx="1569994" cy="3958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925" dirty="0"/>
                <a:t>2020</a:t>
              </a:r>
              <a:r>
                <a:rPr lang="ja-JP" altLang="en-US" sz="2925" dirty="0"/>
                <a:t>年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78DFC2E-4FF8-B14D-89AE-77AD23CC932D}"/>
                </a:ext>
              </a:extLst>
            </p:cNvPr>
            <p:cNvSpPr/>
            <p:nvPr/>
          </p:nvSpPr>
          <p:spPr>
            <a:xfrm>
              <a:off x="1077220" y="1909390"/>
              <a:ext cx="1233932" cy="89388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275" dirty="0"/>
                <a:t>全学協</a:t>
              </a:r>
              <a:endParaRPr lang="en-US" altLang="ja-JP" sz="2275" dirty="0"/>
            </a:p>
            <a:p>
              <a:pPr algn="ctr"/>
              <a:r>
                <a:rPr lang="ja-JP" altLang="en-US" sz="2275" dirty="0"/>
                <a:t>（延期）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4EB7C9CA-8D2A-9844-961A-E7F8AAB943A2}"/>
                </a:ext>
              </a:extLst>
            </p:cNvPr>
            <p:cNvSpPr/>
            <p:nvPr/>
          </p:nvSpPr>
          <p:spPr>
            <a:xfrm>
              <a:off x="2889270" y="1902920"/>
              <a:ext cx="1334757" cy="7151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275"/>
                <a:t>全学協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355575E-8E28-3847-AC9D-DC33A935357B}"/>
                </a:ext>
              </a:extLst>
            </p:cNvPr>
            <p:cNvSpPr/>
            <p:nvPr/>
          </p:nvSpPr>
          <p:spPr>
            <a:xfrm>
              <a:off x="6302773" y="1909391"/>
              <a:ext cx="1201930" cy="617341"/>
            </a:xfrm>
            <a:prstGeom prst="rect">
              <a:avLst/>
            </a:prstGeom>
            <a:solidFill>
              <a:srgbClr val="B51F24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275" dirty="0">
                  <a:solidFill>
                    <a:schemeClr val="bg1"/>
                  </a:solidFill>
                </a:rPr>
                <a:t>全学協</a:t>
              </a:r>
            </a:p>
          </p:txBody>
        </p:sp>
        <p:sp>
          <p:nvSpPr>
            <p:cNvPr id="19" name="右矢印 18">
              <a:extLst>
                <a:ext uri="{FF2B5EF4-FFF2-40B4-BE49-F238E27FC236}">
                  <a16:creationId xmlns:a16="http://schemas.microsoft.com/office/drawing/2014/main" id="{0CDFF00E-F6AE-174B-966E-CCF2C5594817}"/>
                </a:ext>
              </a:extLst>
            </p:cNvPr>
            <p:cNvSpPr/>
            <p:nvPr/>
          </p:nvSpPr>
          <p:spPr>
            <a:xfrm>
              <a:off x="2485361" y="2356333"/>
              <a:ext cx="3617486" cy="1348922"/>
            </a:xfrm>
            <a:prstGeom prst="rightArrow">
              <a:avLst>
                <a:gd name="adj1" fmla="val 55044"/>
                <a:gd name="adj2" fmla="val 2881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950" dirty="0"/>
                <a:t>2017</a:t>
              </a:r>
              <a:r>
                <a:rPr lang="ja-JP" altLang="en-US" sz="1950" dirty="0"/>
                <a:t>年度入学者学費</a:t>
              </a:r>
              <a:endParaRPr lang="en-US" altLang="ja-JP" sz="1950" dirty="0"/>
            </a:p>
            <a:p>
              <a:pPr algn="ctr"/>
              <a:r>
                <a:rPr lang="en-US" altLang="ja-JP" sz="1950" dirty="0"/>
                <a:t>2018</a:t>
              </a:r>
              <a:r>
                <a:rPr lang="ja-JP" altLang="en-US" sz="1950" dirty="0"/>
                <a:t>年度入学者学費</a:t>
              </a:r>
            </a:p>
          </p:txBody>
        </p:sp>
        <p:sp>
          <p:nvSpPr>
            <p:cNvPr id="20" name="右矢印 19">
              <a:extLst>
                <a:ext uri="{FF2B5EF4-FFF2-40B4-BE49-F238E27FC236}">
                  <a16:creationId xmlns:a16="http://schemas.microsoft.com/office/drawing/2014/main" id="{D4B1724D-D637-A542-A021-B2EC2F2F4953}"/>
                </a:ext>
              </a:extLst>
            </p:cNvPr>
            <p:cNvSpPr/>
            <p:nvPr/>
          </p:nvSpPr>
          <p:spPr>
            <a:xfrm>
              <a:off x="6102847" y="2228528"/>
              <a:ext cx="1834060" cy="1463911"/>
            </a:xfrm>
            <a:prstGeom prst="rightArrow">
              <a:avLst>
                <a:gd name="adj1" fmla="val 50000"/>
                <a:gd name="adj2" fmla="val 27017"/>
              </a:avLst>
            </a:prstGeom>
            <a:solidFill>
              <a:srgbClr val="B51F24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950" dirty="0">
                  <a:solidFill>
                    <a:schemeClr val="bg1"/>
                  </a:solidFill>
                </a:rPr>
                <a:t>2019</a:t>
              </a:r>
              <a:r>
                <a:rPr lang="ja-JP" altLang="en-US" sz="1950" dirty="0">
                  <a:solidFill>
                    <a:schemeClr val="bg1"/>
                  </a:solidFill>
                </a:rPr>
                <a:t>年度</a:t>
              </a:r>
              <a:endParaRPr lang="en-US" altLang="ja-JP" sz="1950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1950" dirty="0">
                  <a:solidFill>
                    <a:schemeClr val="bg1"/>
                  </a:solidFill>
                </a:rPr>
                <a:t>入学者学費</a:t>
              </a:r>
              <a:endParaRPr lang="en-US" altLang="ja-JP" sz="19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0082F98-F17D-7344-98FD-3CCBDB3753B5}"/>
              </a:ext>
            </a:extLst>
          </p:cNvPr>
          <p:cNvGrpSpPr/>
          <p:nvPr/>
        </p:nvGrpSpPr>
        <p:grpSpPr>
          <a:xfrm>
            <a:off x="6676932" y="4321437"/>
            <a:ext cx="2228850" cy="1461645"/>
            <a:chOff x="8207095" y="4527384"/>
            <a:chExt cx="2165528" cy="1798948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9757182C-71D1-4C41-8CF6-BF38C363058D}"/>
                </a:ext>
              </a:extLst>
            </p:cNvPr>
            <p:cNvSpPr/>
            <p:nvPr/>
          </p:nvSpPr>
          <p:spPr>
            <a:xfrm>
              <a:off x="8214900" y="4527384"/>
              <a:ext cx="1192699" cy="62652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275" dirty="0"/>
                <a:t>全学協</a:t>
              </a:r>
            </a:p>
          </p:txBody>
        </p:sp>
        <p:sp>
          <p:nvSpPr>
            <p:cNvPr id="23" name="右矢印 22">
              <a:extLst>
                <a:ext uri="{FF2B5EF4-FFF2-40B4-BE49-F238E27FC236}">
                  <a16:creationId xmlns:a16="http://schemas.microsoft.com/office/drawing/2014/main" id="{88C46540-347A-3547-BB06-8D54848902D3}"/>
                </a:ext>
              </a:extLst>
            </p:cNvPr>
            <p:cNvSpPr/>
            <p:nvPr/>
          </p:nvSpPr>
          <p:spPr>
            <a:xfrm>
              <a:off x="8207095" y="4840646"/>
              <a:ext cx="2165528" cy="1485686"/>
            </a:xfrm>
            <a:prstGeom prst="rightArrow">
              <a:avLst>
                <a:gd name="adj1" fmla="val 50000"/>
                <a:gd name="adj2" fmla="val 48130"/>
              </a:avLst>
            </a:prstGeom>
            <a:noFill/>
            <a:ln>
              <a:solidFill>
                <a:srgbClr val="A3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275" dirty="0">
                  <a:solidFill>
                    <a:schemeClr val="tx1"/>
                  </a:solidFill>
                </a:rPr>
                <a:t>？年度</a:t>
              </a:r>
              <a:endParaRPr lang="en-US" altLang="ja-JP" sz="2275" dirty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2275" dirty="0">
                  <a:solidFill>
                    <a:schemeClr val="tx1"/>
                  </a:solidFill>
                </a:rPr>
                <a:t>入学者学費</a:t>
              </a:r>
              <a:endParaRPr lang="en-US" altLang="ja-JP" sz="2275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楕円 2">
            <a:extLst>
              <a:ext uri="{FF2B5EF4-FFF2-40B4-BE49-F238E27FC236}">
                <a16:creationId xmlns:a16="http://schemas.microsoft.com/office/drawing/2014/main" id="{958A0D89-9A83-4379-8780-BDCD78A51D54}"/>
              </a:ext>
            </a:extLst>
          </p:cNvPr>
          <p:cNvSpPr/>
          <p:nvPr/>
        </p:nvSpPr>
        <p:spPr>
          <a:xfrm>
            <a:off x="4757897" y="3596985"/>
            <a:ext cx="1686783" cy="224982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63"/>
          </a:p>
        </p:txBody>
      </p:sp>
    </p:spTree>
    <p:extLst>
      <p:ext uri="{BB962C8B-B14F-4D97-AF65-F5344CB8AC3E}">
        <p14:creationId xmlns:p14="http://schemas.microsoft.com/office/powerpoint/2010/main" val="63154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FBEB62-DE36-CA4F-998F-E0D0A10FE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DFEB50-3AC1-1C43-BEE6-0C4AB74EE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61" y="1457608"/>
            <a:ext cx="9246648" cy="44154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925" b="1" dirty="0"/>
              <a:t> 0</a:t>
            </a:r>
            <a:r>
              <a:rPr lang="ja-JP" altLang="en-US" sz="2925" b="1" dirty="0" err="1"/>
              <a:t>．</a:t>
            </a:r>
            <a:r>
              <a:rPr lang="ja-JP" altLang="en-US" sz="2925" b="1" dirty="0"/>
              <a:t>全学協議会とは？</a:t>
            </a:r>
            <a:endParaRPr lang="en-US" altLang="ja-JP" sz="2925" b="1" dirty="0"/>
          </a:p>
          <a:p>
            <a:pPr marL="0" indent="0">
              <a:buNone/>
            </a:pPr>
            <a:endParaRPr lang="en-US" altLang="ja-JP" sz="1625" b="1" dirty="0"/>
          </a:p>
          <a:p>
            <a:pPr marL="0" indent="0">
              <a:buNone/>
            </a:pPr>
            <a:r>
              <a:rPr lang="en-US" altLang="ja-JP" sz="2925" b="1" dirty="0"/>
              <a:t>Ⅰ</a:t>
            </a:r>
            <a:r>
              <a:rPr lang="ja-JP" altLang="en-US" sz="2925" b="1" dirty="0" err="1"/>
              <a:t>．</a:t>
            </a:r>
            <a:r>
              <a:rPr lang="ja-JP" altLang="en-US" sz="2925" b="1" dirty="0"/>
              <a:t>学友会見解についての解説</a:t>
            </a:r>
            <a:endParaRPr lang="en-US" altLang="ja-JP" sz="2925" b="1" dirty="0"/>
          </a:p>
          <a:p>
            <a:pPr marL="0" indent="0">
              <a:buNone/>
            </a:pPr>
            <a:r>
              <a:rPr lang="ja-JP" altLang="en-US" b="1" dirty="0"/>
              <a:t>　　</a:t>
            </a:r>
            <a:r>
              <a:rPr lang="en-US" altLang="ja-JP" b="1" u="sng" dirty="0"/>
              <a:t>§1</a:t>
            </a:r>
            <a:r>
              <a:rPr lang="ja-JP" altLang="en-US" b="1" u="sng" dirty="0" err="1"/>
              <a:t>．</a:t>
            </a:r>
            <a:r>
              <a:rPr lang="ja-JP" altLang="en-US" b="1" u="sng" dirty="0"/>
              <a:t>学生実態に基づいた学園に改善を求める事項　 </a:t>
            </a:r>
            <a:r>
              <a:rPr lang="ja-JP" altLang="en-US" sz="1950" b="1" u="sng" dirty="0"/>
              <a:t>（見解文書</a:t>
            </a:r>
            <a:r>
              <a:rPr lang="en-US" altLang="ja-JP" sz="1950" b="1" u="sng" dirty="0"/>
              <a:t>p.3</a:t>
            </a:r>
            <a:r>
              <a:rPr lang="ja-JP" altLang="en-US" sz="1950" b="1" u="sng" dirty="0"/>
              <a:t>～）</a:t>
            </a:r>
            <a:endParaRPr lang="en-US" altLang="ja-JP" sz="1950" b="1" u="sng" dirty="0"/>
          </a:p>
          <a:p>
            <a:pPr marL="0" indent="0">
              <a:buNone/>
            </a:pPr>
            <a:r>
              <a:rPr lang="ja-JP" altLang="en-US" sz="1625" dirty="0"/>
              <a:t>　　　　　　　例）休講措置、試合等参加証明書、食環境、キャンパス全面禁煙化</a:t>
            </a:r>
            <a:endParaRPr lang="en-US" altLang="ja-JP" sz="1625" dirty="0"/>
          </a:p>
          <a:p>
            <a:pPr marL="0" indent="0">
              <a:buNone/>
            </a:pPr>
            <a:endParaRPr lang="en-US" altLang="ja-JP" sz="1625" dirty="0"/>
          </a:p>
          <a:p>
            <a:pPr marL="0" indent="0">
              <a:buNone/>
            </a:pPr>
            <a:r>
              <a:rPr lang="ja-JP" altLang="en-US" b="1" dirty="0"/>
              <a:t>　　</a:t>
            </a:r>
            <a:r>
              <a:rPr lang="en-US" altLang="ja-JP" b="1" u="sng" dirty="0"/>
              <a:t>§2</a:t>
            </a:r>
            <a:r>
              <a:rPr lang="ja-JP" altLang="en-US" b="1" u="sng" dirty="0" err="1"/>
              <a:t>．</a:t>
            </a:r>
            <a:r>
              <a:rPr lang="en-US" altLang="ja-JP" b="1" u="sng" dirty="0"/>
              <a:t>2019</a:t>
            </a:r>
            <a:r>
              <a:rPr lang="ja-JP" altLang="en-US" b="1" u="sng" dirty="0"/>
              <a:t>年度以降の教育・学生支援施策についての確認事項</a:t>
            </a:r>
            <a:endParaRPr lang="en-US" altLang="ja-JP" b="1" u="sng" dirty="0"/>
          </a:p>
          <a:p>
            <a:pPr marL="0" indent="0" algn="r">
              <a:buNone/>
            </a:pPr>
            <a:r>
              <a:rPr lang="ja-JP" altLang="en-US" sz="1950" b="1" u="sng" dirty="0"/>
              <a:t>（見解文書</a:t>
            </a:r>
            <a:r>
              <a:rPr lang="en-US" altLang="ja-JP" sz="1950" b="1" u="sng" dirty="0"/>
              <a:t>p.11</a:t>
            </a:r>
            <a:r>
              <a:rPr lang="ja-JP" altLang="en-US" sz="1950" b="1" u="sng" dirty="0"/>
              <a:t>～）</a:t>
            </a:r>
            <a:endParaRPr lang="en-US" altLang="ja-JP" sz="1950" b="1" u="sng" dirty="0"/>
          </a:p>
          <a:p>
            <a:pPr marL="0" indent="0">
              <a:buNone/>
            </a:pPr>
            <a:r>
              <a:rPr lang="ja-JP" altLang="en-US" sz="1625" dirty="0"/>
              <a:t>　　　　　　　例）オリター団の高度化、ポートフォリオ機能、地域貢献活動・海外経験、</a:t>
            </a:r>
            <a:r>
              <a:rPr lang="en-US" altLang="ja-JP" sz="1625" dirty="0"/>
              <a:t>BBP</a:t>
            </a:r>
            <a:r>
              <a:rPr lang="ja-JP" altLang="en-US" sz="1625" dirty="0"/>
              <a:t>活性化</a:t>
            </a:r>
            <a:endParaRPr lang="en-US" altLang="ja-JP" sz="1625" dirty="0"/>
          </a:p>
          <a:p>
            <a:pPr marL="0" indent="0">
              <a:buNone/>
            </a:pPr>
            <a:endParaRPr lang="en-US" altLang="ja-JP" sz="2113" dirty="0"/>
          </a:p>
          <a:p>
            <a:pPr marL="0" indent="0">
              <a:buNone/>
            </a:pPr>
            <a:r>
              <a:rPr lang="ja-JP" altLang="en-US" b="1" dirty="0"/>
              <a:t>　　</a:t>
            </a:r>
            <a:r>
              <a:rPr lang="en-US" altLang="ja-JP" b="1" u="sng" dirty="0"/>
              <a:t>§3</a:t>
            </a:r>
            <a:r>
              <a:rPr lang="ja-JP" altLang="en-US" b="1" u="sng" dirty="0" err="1"/>
              <a:t>．</a:t>
            </a:r>
            <a:r>
              <a:rPr lang="ja-JP" altLang="en-US" b="1" u="sng" dirty="0"/>
              <a:t>学費・全学協議会のあり方　　</a:t>
            </a:r>
            <a:r>
              <a:rPr lang="ja-JP" altLang="en-US" sz="1950" b="1" u="sng" dirty="0"/>
              <a:t>（見解文書</a:t>
            </a:r>
            <a:r>
              <a:rPr lang="en-US" altLang="ja-JP" sz="1950" b="1" u="sng" dirty="0"/>
              <a:t>p.15</a:t>
            </a:r>
            <a:r>
              <a:rPr lang="ja-JP" altLang="en-US" sz="1950" b="1" u="sng" dirty="0"/>
              <a:t>～）</a:t>
            </a:r>
          </a:p>
          <a:p>
            <a:pPr marL="0" indent="0">
              <a:buNone/>
            </a:pPr>
            <a:r>
              <a:rPr lang="ja-JP" altLang="en-US" sz="1625" dirty="0"/>
              <a:t>　　　　　　　例）</a:t>
            </a:r>
            <a:r>
              <a:rPr lang="en-US" altLang="ja-JP" sz="1625" dirty="0"/>
              <a:t>2019</a:t>
            </a:r>
            <a:r>
              <a:rPr lang="ja-JP" altLang="en-US" sz="1625" dirty="0"/>
              <a:t>年度入学者学費、学費提起と全学協議会のあり方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85D866-DDD4-B44F-93BD-ACC0CF48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2484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A5B40D-72A1-FF45-ADDC-C71AA972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§3</a:t>
            </a:r>
            <a:r>
              <a:rPr lang="ja-JP" altLang="en-US"/>
              <a:t>．学費・全学協議会のあり方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AE10FC-6F26-E742-BF71-FF92A812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1901B76-D9CB-5D4F-8E19-B94FF56F06CA}"/>
              </a:ext>
            </a:extLst>
          </p:cNvPr>
          <p:cNvSpPr/>
          <p:nvPr/>
        </p:nvSpPr>
        <p:spPr>
          <a:xfrm>
            <a:off x="681039" y="1891942"/>
            <a:ext cx="2825645" cy="499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275" dirty="0"/>
              <a:t>2018</a:t>
            </a:r>
            <a:r>
              <a:rPr lang="ja-JP" altLang="en-US" sz="2275"/>
              <a:t>年度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31495A-D6C9-5C4A-8212-9EC2018D9901}"/>
              </a:ext>
            </a:extLst>
          </p:cNvPr>
          <p:cNvSpPr/>
          <p:nvPr/>
        </p:nvSpPr>
        <p:spPr>
          <a:xfrm>
            <a:off x="3506684" y="1891941"/>
            <a:ext cx="2825647" cy="499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275" dirty="0"/>
              <a:t>2019</a:t>
            </a:r>
            <a:r>
              <a:rPr lang="ja-JP" altLang="en-US" sz="2275"/>
              <a:t>年度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8E827DA-57ED-8C4D-87D7-894C233E81E3}"/>
              </a:ext>
            </a:extLst>
          </p:cNvPr>
          <p:cNvSpPr/>
          <p:nvPr/>
        </p:nvSpPr>
        <p:spPr>
          <a:xfrm>
            <a:off x="6332328" y="1894247"/>
            <a:ext cx="2825647" cy="499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275" dirty="0"/>
              <a:t>2020</a:t>
            </a:r>
            <a:r>
              <a:rPr lang="ja-JP" altLang="en-US" sz="2275"/>
              <a:t>年度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CDA0D90-0AA4-E844-8D11-E0AAA5596B04}"/>
              </a:ext>
            </a:extLst>
          </p:cNvPr>
          <p:cNvGrpSpPr/>
          <p:nvPr/>
        </p:nvGrpSpPr>
        <p:grpSpPr>
          <a:xfrm>
            <a:off x="681038" y="4930100"/>
            <a:ext cx="8476937" cy="438464"/>
            <a:chOff x="838200" y="4047341"/>
            <a:chExt cx="10704224" cy="539648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A13B718-CD81-7446-AF54-93931D913F56}"/>
                </a:ext>
              </a:extLst>
            </p:cNvPr>
            <p:cNvSpPr/>
            <p:nvPr/>
          </p:nvSpPr>
          <p:spPr>
            <a:xfrm>
              <a:off x="4406275" y="4047343"/>
              <a:ext cx="7136149" cy="539646"/>
            </a:xfrm>
            <a:prstGeom prst="rect">
              <a:avLst/>
            </a:prstGeom>
            <a:solidFill>
              <a:srgbClr val="A31F24"/>
            </a:solidFill>
            <a:ln>
              <a:solidFill>
                <a:srgbClr val="A31F2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50" dirty="0"/>
                <a:t>ラーニング・イノベーション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FCBE04A-7297-1345-9B8B-58F859120B88}"/>
                </a:ext>
              </a:extLst>
            </p:cNvPr>
            <p:cNvSpPr/>
            <p:nvPr/>
          </p:nvSpPr>
          <p:spPr>
            <a:xfrm>
              <a:off x="838200" y="4047341"/>
              <a:ext cx="3568073" cy="539646"/>
            </a:xfrm>
            <a:prstGeom prst="rect">
              <a:avLst/>
            </a:prstGeom>
            <a:ln>
              <a:solidFill>
                <a:srgbClr val="BE1F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3250" dirty="0"/>
                <a:t>R2020</a:t>
              </a:r>
              <a:endParaRPr lang="ja-JP" altLang="en-US" sz="2925"/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FED9FA7F-FF32-F74A-8584-36F512FB9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3" y="2633149"/>
            <a:ext cx="2001838" cy="1294850"/>
          </a:xfrm>
          <a:prstGeom prst="rect">
            <a:avLst/>
          </a:prstGeom>
        </p:spPr>
      </p:pic>
      <p:sp>
        <p:nvSpPr>
          <p:cNvPr id="15" name="右矢印 14">
            <a:extLst>
              <a:ext uri="{FF2B5EF4-FFF2-40B4-BE49-F238E27FC236}">
                <a16:creationId xmlns:a16="http://schemas.microsoft.com/office/drawing/2014/main" id="{8965634B-1A57-774D-8344-582A8CAF43AA}"/>
              </a:ext>
            </a:extLst>
          </p:cNvPr>
          <p:cNvSpPr/>
          <p:nvPr/>
        </p:nvSpPr>
        <p:spPr>
          <a:xfrm rot="2045705">
            <a:off x="2251234" y="3979694"/>
            <a:ext cx="1403157" cy="621155"/>
          </a:xfrm>
          <a:prstGeom prst="rightArrow">
            <a:avLst/>
          </a:prstGeom>
          <a:solidFill>
            <a:srgbClr val="A31F24"/>
          </a:solidFill>
          <a:ln>
            <a:solidFill>
              <a:srgbClr val="A3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16" name="下矢印 15">
            <a:extLst>
              <a:ext uri="{FF2B5EF4-FFF2-40B4-BE49-F238E27FC236}">
                <a16:creationId xmlns:a16="http://schemas.microsoft.com/office/drawing/2014/main" id="{CF5D865B-EB07-1B48-8121-6783CED1CD84}"/>
              </a:ext>
            </a:extLst>
          </p:cNvPr>
          <p:cNvSpPr/>
          <p:nvPr/>
        </p:nvSpPr>
        <p:spPr>
          <a:xfrm>
            <a:off x="1549377" y="3965674"/>
            <a:ext cx="400909" cy="91573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17" name="十字形 16">
            <a:extLst>
              <a:ext uri="{FF2B5EF4-FFF2-40B4-BE49-F238E27FC236}">
                <a16:creationId xmlns:a16="http://schemas.microsoft.com/office/drawing/2014/main" id="{EC769D91-90FB-DA4C-9C11-ECF82B382C8B}"/>
              </a:ext>
            </a:extLst>
          </p:cNvPr>
          <p:cNvSpPr/>
          <p:nvPr/>
        </p:nvSpPr>
        <p:spPr>
          <a:xfrm rot="2718361">
            <a:off x="1429583" y="4029060"/>
            <a:ext cx="640495" cy="599425"/>
          </a:xfrm>
          <a:prstGeom prst="plus">
            <a:avLst>
              <a:gd name="adj" fmla="val 45000"/>
            </a:avLst>
          </a:prstGeom>
          <a:solidFill>
            <a:srgbClr val="A31F24"/>
          </a:solidFill>
          <a:ln>
            <a:solidFill>
              <a:srgbClr val="A3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4CB128C-1A9A-6A4E-AA8E-450DE5836AD4}"/>
              </a:ext>
            </a:extLst>
          </p:cNvPr>
          <p:cNvSpPr txBox="1"/>
          <p:nvPr/>
        </p:nvSpPr>
        <p:spPr>
          <a:xfrm>
            <a:off x="2527498" y="3076444"/>
            <a:ext cx="1680772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75" dirty="0"/>
              <a:t>余った予算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F8DDBD3-705C-274E-98FB-738C51D79EB5}"/>
              </a:ext>
            </a:extLst>
          </p:cNvPr>
          <p:cNvGrpSpPr/>
          <p:nvPr/>
        </p:nvGrpSpPr>
        <p:grpSpPr>
          <a:xfrm>
            <a:off x="4054172" y="2570198"/>
            <a:ext cx="5590639" cy="2234741"/>
            <a:chOff x="5916966" y="2625697"/>
            <a:chExt cx="5790031" cy="1959482"/>
          </a:xfrm>
        </p:grpSpPr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22F328EF-D448-D640-B88C-9F955B1F8484}"/>
                </a:ext>
              </a:extLst>
            </p:cNvPr>
            <p:cNvSpPr/>
            <p:nvPr/>
          </p:nvSpPr>
          <p:spPr>
            <a:xfrm>
              <a:off x="5916966" y="2918654"/>
              <a:ext cx="5790031" cy="1666525"/>
            </a:xfrm>
            <a:prstGeom prst="roundRect">
              <a:avLst>
                <a:gd name="adj" fmla="val 17597"/>
              </a:avLst>
            </a:prstGeom>
            <a:noFill/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8613" indent="-278613">
                <a:buFont typeface="Wingdings" pitchFamily="2" charset="2"/>
                <a:buChar char="u"/>
              </a:pPr>
              <a:r>
                <a:rPr lang="ja-JP" altLang="en-US" sz="2600" dirty="0">
                  <a:solidFill>
                    <a:srgbClr val="323232"/>
                  </a:solidFill>
                </a:rPr>
                <a:t>なぜ、余った予算を、</a:t>
              </a:r>
              <a:r>
                <a:rPr lang="en-US" altLang="ja-JP" sz="2600" dirty="0">
                  <a:solidFill>
                    <a:srgbClr val="323232"/>
                  </a:solidFill>
                </a:rPr>
                <a:t>R2020</a:t>
              </a:r>
              <a:r>
                <a:rPr lang="ja-JP" altLang="en-US" sz="2600" dirty="0" err="1">
                  <a:solidFill>
                    <a:srgbClr val="323232"/>
                  </a:solidFill>
                </a:rPr>
                <a:t>に投</a:t>
              </a:r>
              <a:r>
                <a:rPr lang="ja-JP" altLang="en-US" sz="2600" dirty="0">
                  <a:solidFill>
                    <a:srgbClr val="323232"/>
                  </a:solidFill>
                </a:rPr>
                <a:t>資せず、ラーニング・イノベーションに移すの？</a:t>
              </a:r>
              <a:endParaRPr lang="en-US" altLang="ja-JP" sz="2600" dirty="0">
                <a:solidFill>
                  <a:srgbClr val="323232"/>
                </a:solidFill>
              </a:endParaRPr>
            </a:p>
            <a:p>
              <a:pPr marL="278613" indent="-278613">
                <a:buFont typeface="Wingdings" pitchFamily="2" charset="2"/>
                <a:buChar char="u"/>
              </a:pPr>
              <a:r>
                <a:rPr lang="ja-JP" altLang="en-US" sz="2600" dirty="0">
                  <a:solidFill>
                    <a:srgbClr val="323232"/>
                  </a:solidFill>
                </a:rPr>
                <a:t>予算が余らないような仕組みを</a:t>
              </a:r>
              <a:endParaRPr lang="en-US" altLang="ja-JP" sz="2600" dirty="0">
                <a:solidFill>
                  <a:srgbClr val="323232"/>
                </a:solidFill>
              </a:endParaRPr>
            </a:p>
          </p:txBody>
        </p:sp>
        <p:sp>
          <p:nvSpPr>
            <p:cNvPr id="22" name="角丸四角形 21">
              <a:extLst>
                <a:ext uri="{FF2B5EF4-FFF2-40B4-BE49-F238E27FC236}">
                  <a16:creationId xmlns:a16="http://schemas.microsoft.com/office/drawing/2014/main" id="{7052CF38-D21E-4A42-B5CA-3EF8433E7933}"/>
                </a:ext>
              </a:extLst>
            </p:cNvPr>
            <p:cNvSpPr/>
            <p:nvPr/>
          </p:nvSpPr>
          <p:spPr>
            <a:xfrm>
              <a:off x="8186161" y="2625697"/>
              <a:ext cx="1158788" cy="437852"/>
            </a:xfrm>
            <a:prstGeom prst="roundRect">
              <a:avLst>
                <a:gd name="adj" fmla="val 17597"/>
              </a:avLst>
            </a:prstGeom>
            <a:solidFill>
              <a:schemeClr val="bg1"/>
            </a:solidFill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600">
                  <a:solidFill>
                    <a:srgbClr val="323232"/>
                  </a:solidFill>
                </a:rPr>
                <a:t>見解</a:t>
              </a:r>
            </a:p>
          </p:txBody>
        </p:sp>
      </p:grp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110E5259-FE07-4253-B53A-EFBF0F08A61D}"/>
              </a:ext>
            </a:extLst>
          </p:cNvPr>
          <p:cNvSpPr/>
          <p:nvPr/>
        </p:nvSpPr>
        <p:spPr>
          <a:xfrm>
            <a:off x="7570058" y="268460"/>
            <a:ext cx="1887468" cy="8165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p.15</a:t>
            </a:r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～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16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17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A2D49F-D2B5-0749-9401-08CFCBF9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§3</a:t>
            </a:r>
            <a:r>
              <a:rPr lang="ja-JP" altLang="en-US" dirty="0" err="1"/>
              <a:t>．</a:t>
            </a:r>
            <a:r>
              <a:rPr lang="ja-JP" altLang="en-US" dirty="0"/>
              <a:t>学費・全学協議会のあり方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5EA1FD-CF74-E54B-AF9D-845BF6AC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31</a:t>
            </a:fld>
            <a:endParaRPr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F971F50-3C6D-F543-A04B-E7D563BC4BBE}"/>
              </a:ext>
            </a:extLst>
          </p:cNvPr>
          <p:cNvGrpSpPr/>
          <p:nvPr/>
        </p:nvGrpSpPr>
        <p:grpSpPr>
          <a:xfrm>
            <a:off x="357213" y="1898799"/>
            <a:ext cx="9293782" cy="1911788"/>
            <a:chOff x="838200" y="1507109"/>
            <a:chExt cx="10409194" cy="2122893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A14E073-CA9B-884C-8266-55CB0F217BA7}"/>
                </a:ext>
              </a:extLst>
            </p:cNvPr>
            <p:cNvSpPr/>
            <p:nvPr/>
          </p:nvSpPr>
          <p:spPr>
            <a:xfrm>
              <a:off x="838200" y="1510476"/>
              <a:ext cx="1536700" cy="3989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/>
                <a:t>2015</a:t>
              </a:r>
              <a:r>
                <a:rPr lang="ja-JP" altLang="en-US" sz="2800"/>
                <a:t>年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2AEC1050-E546-2C41-A1BA-B1701DC2652F}"/>
                </a:ext>
              </a:extLst>
            </p:cNvPr>
            <p:cNvSpPr/>
            <p:nvPr/>
          </p:nvSpPr>
          <p:spPr>
            <a:xfrm>
              <a:off x="2374900" y="1510477"/>
              <a:ext cx="2019300" cy="3924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/>
                <a:t>2016</a:t>
              </a:r>
              <a:r>
                <a:rPr lang="ja-JP" altLang="en-US" sz="2800"/>
                <a:t>年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DA3C667-94CE-F54D-A0DD-C34B63428149}"/>
                </a:ext>
              </a:extLst>
            </p:cNvPr>
            <p:cNvSpPr/>
            <p:nvPr/>
          </p:nvSpPr>
          <p:spPr>
            <a:xfrm>
              <a:off x="4394200" y="1507109"/>
              <a:ext cx="1414772" cy="3958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/>
                <a:t>2017</a:t>
              </a:r>
              <a:r>
                <a:rPr lang="ja-JP" altLang="en-US" sz="2800"/>
                <a:t>年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3DC9F893-875F-3049-BCA3-C4E1BDC5A0B5}"/>
                </a:ext>
              </a:extLst>
            </p:cNvPr>
            <p:cNvSpPr/>
            <p:nvPr/>
          </p:nvSpPr>
          <p:spPr>
            <a:xfrm>
              <a:off x="5808972" y="1507109"/>
              <a:ext cx="1849128" cy="3958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/>
                <a:t>2018</a:t>
              </a:r>
              <a:r>
                <a:rPr lang="ja-JP" altLang="en-US" sz="2800"/>
                <a:t>年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28CDF53-5D6C-4B41-8238-C4F2888BE308}"/>
                </a:ext>
              </a:extLst>
            </p:cNvPr>
            <p:cNvSpPr/>
            <p:nvPr/>
          </p:nvSpPr>
          <p:spPr>
            <a:xfrm>
              <a:off x="7658100" y="1507109"/>
              <a:ext cx="2019300" cy="3958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/>
                <a:t>2019</a:t>
              </a:r>
              <a:r>
                <a:rPr lang="ja-JP" altLang="en-US" sz="2800"/>
                <a:t>年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62355E93-C88B-2D4E-A2CD-CA1C21550F07}"/>
                </a:ext>
              </a:extLst>
            </p:cNvPr>
            <p:cNvSpPr/>
            <p:nvPr/>
          </p:nvSpPr>
          <p:spPr>
            <a:xfrm>
              <a:off x="9677400" y="1507109"/>
              <a:ext cx="1569994" cy="3958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/>
                <a:t>2020</a:t>
              </a:r>
              <a:r>
                <a:rPr lang="ja-JP" altLang="en-US" sz="2800"/>
                <a:t>年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1994FC3-F2E7-3B4B-B4DC-9628C45E5C6D}"/>
                </a:ext>
              </a:extLst>
            </p:cNvPr>
            <p:cNvSpPr/>
            <p:nvPr/>
          </p:nvSpPr>
          <p:spPr>
            <a:xfrm>
              <a:off x="1140969" y="1909390"/>
              <a:ext cx="1074429" cy="7151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/>
                <a:t>全学協</a:t>
              </a:r>
              <a:endParaRPr lang="en-US" altLang="ja-JP" sz="2000" dirty="0"/>
            </a:p>
            <a:p>
              <a:pPr algn="ctr"/>
              <a:r>
                <a:rPr lang="ja-JP" altLang="en-US" sz="2000"/>
                <a:t>（延期）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D714A82-618A-6A49-9CB8-0BBAD443BBBB}"/>
                </a:ext>
              </a:extLst>
            </p:cNvPr>
            <p:cNvSpPr/>
            <p:nvPr/>
          </p:nvSpPr>
          <p:spPr>
            <a:xfrm>
              <a:off x="2809256" y="1902921"/>
              <a:ext cx="1414772" cy="7151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/>
                <a:t>全学協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725DC06-033F-2F4E-8CC4-B45C93F84409}"/>
                </a:ext>
              </a:extLst>
            </p:cNvPr>
            <p:cNvSpPr/>
            <p:nvPr/>
          </p:nvSpPr>
          <p:spPr>
            <a:xfrm>
              <a:off x="6232659" y="1909390"/>
              <a:ext cx="1178992" cy="7151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/>
                <a:t>全学協</a:t>
              </a:r>
            </a:p>
          </p:txBody>
        </p:sp>
        <p:sp>
          <p:nvSpPr>
            <p:cNvPr id="15" name="右矢印 14">
              <a:extLst>
                <a:ext uri="{FF2B5EF4-FFF2-40B4-BE49-F238E27FC236}">
                  <a16:creationId xmlns:a16="http://schemas.microsoft.com/office/drawing/2014/main" id="{514C09F2-AF9B-174B-A033-0F2C1DD0ECF9}"/>
                </a:ext>
              </a:extLst>
            </p:cNvPr>
            <p:cNvSpPr/>
            <p:nvPr/>
          </p:nvSpPr>
          <p:spPr>
            <a:xfrm>
              <a:off x="2781244" y="2542687"/>
              <a:ext cx="3139017" cy="1071718"/>
            </a:xfrm>
            <a:prstGeom prst="rightArrow">
              <a:avLst>
                <a:gd name="adj1" fmla="val 55044"/>
                <a:gd name="adj2" fmla="val 45332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2017</a:t>
              </a:r>
              <a:r>
                <a:rPr lang="ja-JP" altLang="en-US" dirty="0"/>
                <a:t>年度入学者学費</a:t>
              </a:r>
              <a:endParaRPr lang="en-US" altLang="ja-JP" dirty="0"/>
            </a:p>
            <a:p>
              <a:pPr algn="ctr"/>
              <a:r>
                <a:rPr lang="en-US" altLang="ja-JP" dirty="0"/>
                <a:t>2018</a:t>
              </a:r>
              <a:r>
                <a:rPr lang="ja-JP" altLang="en-US" dirty="0"/>
                <a:t>年度入学者学費</a:t>
              </a:r>
            </a:p>
          </p:txBody>
        </p:sp>
        <p:sp>
          <p:nvSpPr>
            <p:cNvPr id="16" name="右矢印 15">
              <a:extLst>
                <a:ext uri="{FF2B5EF4-FFF2-40B4-BE49-F238E27FC236}">
                  <a16:creationId xmlns:a16="http://schemas.microsoft.com/office/drawing/2014/main" id="{38CDBE39-A76E-3441-A6B5-E385B327546B}"/>
                </a:ext>
              </a:extLst>
            </p:cNvPr>
            <p:cNvSpPr/>
            <p:nvPr/>
          </p:nvSpPr>
          <p:spPr>
            <a:xfrm>
              <a:off x="5999740" y="2650888"/>
              <a:ext cx="2019299" cy="979114"/>
            </a:xfrm>
            <a:prstGeom prst="rightArrow">
              <a:avLst>
                <a:gd name="adj1" fmla="val 50000"/>
                <a:gd name="adj2" fmla="val 4813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2019</a:t>
              </a:r>
              <a:r>
                <a:rPr lang="ja-JP" altLang="en-US" dirty="0"/>
                <a:t>年度</a:t>
              </a:r>
              <a:endParaRPr lang="en-US" altLang="ja-JP" dirty="0"/>
            </a:p>
            <a:p>
              <a:pPr algn="ctr"/>
              <a:r>
                <a:rPr lang="ja-JP" altLang="en-US" dirty="0"/>
                <a:t>入学者学費</a:t>
              </a:r>
              <a:endParaRPr lang="en-US" altLang="ja-JP" dirty="0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A4412B9-7C76-D542-A0F3-477E4E7779A8}"/>
              </a:ext>
            </a:extLst>
          </p:cNvPr>
          <p:cNvGrpSpPr/>
          <p:nvPr/>
        </p:nvGrpSpPr>
        <p:grpSpPr>
          <a:xfrm>
            <a:off x="6839542" y="2267245"/>
            <a:ext cx="1802919" cy="1621151"/>
            <a:chOff x="8163413" y="4442026"/>
            <a:chExt cx="1555251" cy="1826940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7C779B16-2112-5345-8CF3-5478783B716F}"/>
                </a:ext>
              </a:extLst>
            </p:cNvPr>
            <p:cNvSpPr/>
            <p:nvPr/>
          </p:nvSpPr>
          <p:spPr>
            <a:xfrm>
              <a:off x="8296162" y="4442026"/>
              <a:ext cx="921875" cy="725764"/>
            </a:xfrm>
            <a:prstGeom prst="rect">
              <a:avLst/>
            </a:prstGeom>
            <a:solidFill>
              <a:srgbClr val="BE1F24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>
                  <a:solidFill>
                    <a:schemeClr val="bg1"/>
                  </a:solidFill>
                </a:rPr>
                <a:t>全学協</a:t>
              </a:r>
            </a:p>
          </p:txBody>
        </p:sp>
        <p:sp>
          <p:nvSpPr>
            <p:cNvPr id="19" name="右矢印 18">
              <a:extLst>
                <a:ext uri="{FF2B5EF4-FFF2-40B4-BE49-F238E27FC236}">
                  <a16:creationId xmlns:a16="http://schemas.microsoft.com/office/drawing/2014/main" id="{FE2FFB74-86F7-0741-9BF9-B8100A14CC0D}"/>
                </a:ext>
              </a:extLst>
            </p:cNvPr>
            <p:cNvSpPr/>
            <p:nvPr/>
          </p:nvSpPr>
          <p:spPr>
            <a:xfrm>
              <a:off x="8163413" y="5181306"/>
              <a:ext cx="1555251" cy="1087660"/>
            </a:xfrm>
            <a:prstGeom prst="rightArrow">
              <a:avLst>
                <a:gd name="adj1" fmla="val 50000"/>
                <a:gd name="adj2" fmla="val 48130"/>
              </a:avLst>
            </a:prstGeom>
            <a:solidFill>
              <a:srgbClr val="A31F24"/>
            </a:solidFill>
            <a:ln>
              <a:solidFill>
                <a:srgbClr val="A3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？年度</a:t>
              </a:r>
              <a:endParaRPr lang="en-US" altLang="ja-JP" dirty="0"/>
            </a:p>
            <a:p>
              <a:pPr algn="ctr"/>
              <a:r>
                <a:rPr lang="ja-JP" altLang="en-US" dirty="0"/>
                <a:t>入学者学費</a:t>
              </a:r>
              <a:endParaRPr lang="en-US" altLang="ja-JP" dirty="0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E19672D-D5D7-EA4C-B9DC-41680746EB47}"/>
              </a:ext>
            </a:extLst>
          </p:cNvPr>
          <p:cNvGrpSpPr/>
          <p:nvPr/>
        </p:nvGrpSpPr>
        <p:grpSpPr>
          <a:xfrm>
            <a:off x="505296" y="3796540"/>
            <a:ext cx="9116841" cy="2008745"/>
            <a:chOff x="5724976" y="2702504"/>
            <a:chExt cx="6418989" cy="2195811"/>
          </a:xfrm>
        </p:grpSpPr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C85F18BE-D587-B34D-9BBE-FFD73B85D305}"/>
                </a:ext>
              </a:extLst>
            </p:cNvPr>
            <p:cNvSpPr/>
            <p:nvPr/>
          </p:nvSpPr>
          <p:spPr>
            <a:xfrm>
              <a:off x="5724976" y="2986293"/>
              <a:ext cx="6418989" cy="1912022"/>
            </a:xfrm>
            <a:prstGeom prst="roundRect">
              <a:avLst>
                <a:gd name="adj" fmla="val 17597"/>
              </a:avLst>
            </a:prstGeom>
            <a:noFill/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8613" indent="-278613">
                <a:buFont typeface="Wingdings" pitchFamily="2" charset="2"/>
                <a:buChar char="u"/>
              </a:pPr>
              <a:r>
                <a:rPr lang="en-US" altLang="ja-JP" sz="2200" dirty="0">
                  <a:solidFill>
                    <a:srgbClr val="323232"/>
                  </a:solidFill>
                </a:rPr>
                <a:t>①2019</a:t>
              </a:r>
              <a:r>
                <a:rPr lang="ja-JP" altLang="en-US" sz="2200" dirty="0">
                  <a:solidFill>
                    <a:srgbClr val="323232"/>
                  </a:solidFill>
                </a:rPr>
                <a:t>年度全学協で、複数年度入学者の学費提起をすること、</a:t>
              </a:r>
              <a:endParaRPr lang="en-US" altLang="ja-JP" sz="2200" dirty="0">
                <a:solidFill>
                  <a:srgbClr val="323232"/>
                </a:solidFill>
              </a:endParaRPr>
            </a:p>
            <a:p>
              <a:r>
                <a:rPr lang="ja-JP" altLang="en-US" sz="2200" dirty="0">
                  <a:solidFill>
                    <a:srgbClr val="323232"/>
                  </a:solidFill>
                </a:rPr>
                <a:t>　</a:t>
              </a:r>
              <a:r>
                <a:rPr lang="en-US" altLang="ja-JP" sz="2200" dirty="0">
                  <a:solidFill>
                    <a:srgbClr val="323232"/>
                  </a:solidFill>
                </a:rPr>
                <a:t>  ②2019</a:t>
              </a:r>
              <a:r>
                <a:rPr lang="ja-JP" altLang="en-US" sz="2200" dirty="0">
                  <a:solidFill>
                    <a:srgbClr val="323232"/>
                  </a:solidFill>
                </a:rPr>
                <a:t>年度全学協開催時期の</a:t>
              </a:r>
              <a:r>
                <a:rPr lang="en-US" altLang="ja-JP" sz="2200" dirty="0">
                  <a:solidFill>
                    <a:srgbClr val="323232"/>
                  </a:solidFill>
                </a:rPr>
                <a:t>2</a:t>
              </a:r>
              <a:r>
                <a:rPr lang="ja-JP" altLang="en-US" sz="2200" dirty="0">
                  <a:solidFill>
                    <a:srgbClr val="323232"/>
                  </a:solidFill>
                </a:rPr>
                <a:t>点を確認文書で共有すること　を求める</a:t>
              </a:r>
              <a:endParaRPr lang="en-US" altLang="ja-JP" sz="2200" dirty="0">
                <a:solidFill>
                  <a:srgbClr val="323232"/>
                </a:solidFill>
              </a:endParaRPr>
            </a:p>
            <a:p>
              <a:pPr marL="278613" indent="-278613">
                <a:buFont typeface="Wingdings" pitchFamily="2" charset="2"/>
                <a:buChar char="u"/>
              </a:pPr>
              <a:r>
                <a:rPr lang="ja-JP" altLang="en-US" sz="2200" u="sng" dirty="0">
                  <a:solidFill>
                    <a:srgbClr val="323232"/>
                  </a:solidFill>
                </a:rPr>
                <a:t>万一に備えて</a:t>
              </a:r>
              <a:r>
                <a:rPr lang="ja-JP" altLang="en-US" sz="2200" dirty="0">
                  <a:solidFill>
                    <a:srgbClr val="323232"/>
                  </a:solidFill>
                </a:rPr>
                <a:t>、公開全学協議会に変わる議論の場の検討</a:t>
              </a:r>
              <a:endParaRPr lang="en-US" altLang="ja-JP" sz="2200" dirty="0">
                <a:solidFill>
                  <a:srgbClr val="323232"/>
                </a:solidFill>
              </a:endParaRPr>
            </a:p>
          </p:txBody>
        </p:sp>
        <p:sp>
          <p:nvSpPr>
            <p:cNvPr id="22" name="角丸四角形 21">
              <a:extLst>
                <a:ext uri="{FF2B5EF4-FFF2-40B4-BE49-F238E27FC236}">
                  <a16:creationId xmlns:a16="http://schemas.microsoft.com/office/drawing/2014/main" id="{835388BF-3620-C545-AF4C-73DDB1CA1A4D}"/>
                </a:ext>
              </a:extLst>
            </p:cNvPr>
            <p:cNvSpPr/>
            <p:nvPr/>
          </p:nvSpPr>
          <p:spPr>
            <a:xfrm>
              <a:off x="8216901" y="2702504"/>
              <a:ext cx="1158788" cy="530985"/>
            </a:xfrm>
            <a:prstGeom prst="roundRect">
              <a:avLst>
                <a:gd name="adj" fmla="val 17597"/>
              </a:avLst>
            </a:prstGeom>
            <a:solidFill>
              <a:schemeClr val="bg1"/>
            </a:solidFill>
            <a:ln w="76200">
              <a:solidFill>
                <a:srgbClr val="BE1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950">
                  <a:solidFill>
                    <a:srgbClr val="323232"/>
                  </a:solidFill>
                </a:rPr>
                <a:t>見解</a:t>
              </a:r>
            </a:p>
          </p:txBody>
        </p:sp>
      </p:grp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17C61601-67B8-41B3-9899-91123209995E}"/>
              </a:ext>
            </a:extLst>
          </p:cNvPr>
          <p:cNvSpPr/>
          <p:nvPr/>
        </p:nvSpPr>
        <p:spPr>
          <a:xfrm>
            <a:off x="7890041" y="221422"/>
            <a:ext cx="1588884" cy="8165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見解文書　</a:t>
            </a:r>
            <a:r>
              <a:rPr lang="en-US" altLang="ja-JP" sz="2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p.17</a:t>
            </a:r>
            <a:endParaRPr lang="ja-JP" altLang="en-US" sz="2600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9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056670-0FC4-854C-AB8B-2D1349839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373737"/>
                </a:solidFill>
              </a:rPr>
              <a:t>0</a:t>
            </a:r>
            <a:r>
              <a:rPr kumimoji="1" lang="ja-JP" altLang="en-US">
                <a:solidFill>
                  <a:srgbClr val="373737"/>
                </a:solidFill>
              </a:rPr>
              <a:t>．全学協議会（全学協）って何？</a:t>
            </a:r>
            <a:endParaRPr kumimoji="1" lang="ja-JP" altLang="en-US" dirty="0">
              <a:solidFill>
                <a:srgbClr val="373737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501564-A5A4-4C4E-A093-A16A15AD4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36" y="1448554"/>
            <a:ext cx="9032395" cy="48254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ja-JP" altLang="en-US" sz="2800" dirty="0">
                <a:solidFill>
                  <a:srgbClr val="373737"/>
                </a:solidFill>
              </a:rPr>
              <a:t>位置付け</a:t>
            </a:r>
            <a:endParaRPr lang="en-US" altLang="ja-JP" sz="2800" dirty="0">
              <a:solidFill>
                <a:srgbClr val="373737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B51F24"/>
                </a:solidFill>
                <a:latin typeface="+mn-ea"/>
                <a:cs typeface="KaiTi" charset="-122"/>
              </a:rPr>
              <a:t>　</a:t>
            </a:r>
            <a:r>
              <a:rPr lang="ja-JP" altLang="en-US" sz="2800" dirty="0">
                <a:latin typeface="+mn-ea"/>
                <a:cs typeface="KaiTi" charset="-122"/>
              </a:rPr>
              <a:t>今後の学園づくりを全構成員で確認する場！</a:t>
            </a:r>
            <a:endParaRPr lang="en-US" altLang="ja-JP" sz="2400" dirty="0">
              <a:latin typeface="+mn-ea"/>
              <a:cs typeface="KaiTi" charset="-122"/>
            </a:endParaRPr>
          </a:p>
          <a:p>
            <a:pPr marL="0" indent="0">
              <a:buNone/>
            </a:pPr>
            <a:endParaRPr lang="en-US" altLang="ja-JP" sz="2800" dirty="0">
              <a:latin typeface="+mn-ea"/>
              <a:cs typeface="KaiTi" charset="-122"/>
            </a:endParaRPr>
          </a:p>
          <a:p>
            <a:pPr>
              <a:buFont typeface="Wingdings" pitchFamily="2" charset="2"/>
              <a:buChar char="l"/>
            </a:pPr>
            <a:r>
              <a:rPr lang="ja-JP" altLang="en-US" sz="2800" dirty="0">
                <a:solidFill>
                  <a:schemeClr val="tx1"/>
                </a:solidFill>
                <a:latin typeface="+mn-ea"/>
                <a:cs typeface="KaiTi" charset="-122"/>
              </a:rPr>
              <a:t>何を議論・確認するの？</a:t>
            </a:r>
            <a:endParaRPr lang="en-US" altLang="ja-JP" sz="2800" dirty="0">
              <a:solidFill>
                <a:schemeClr val="tx1"/>
              </a:solidFill>
              <a:latin typeface="+mn-ea"/>
              <a:cs typeface="KaiTi" charset="-122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BE1F24"/>
                </a:solidFill>
                <a:latin typeface="+mn-ea"/>
                <a:cs typeface="KaiTi" charset="-122"/>
              </a:rPr>
              <a:t>　</a:t>
            </a:r>
            <a:r>
              <a:rPr lang="ja-JP" altLang="en-US" sz="2400" u="sng" dirty="0">
                <a:latin typeface="+mn-ea"/>
                <a:cs typeface="KaiTi" charset="-122"/>
              </a:rPr>
              <a:t>教育や研究環境</a:t>
            </a:r>
            <a:r>
              <a:rPr lang="ja-JP" altLang="en-US" sz="2000" dirty="0">
                <a:latin typeface="+mn-ea"/>
                <a:cs typeface="KaiTi" charset="-122"/>
              </a:rPr>
              <a:t>の改善</a:t>
            </a:r>
            <a:endParaRPr lang="en-US" altLang="ja-JP" sz="2800" dirty="0">
              <a:latin typeface="+mn-ea"/>
              <a:cs typeface="KaiTi" charset="-122"/>
            </a:endParaRPr>
          </a:p>
          <a:p>
            <a:pPr marL="0" indent="0">
              <a:buNone/>
            </a:pPr>
            <a:r>
              <a:rPr lang="ja-JP" altLang="en-US" sz="2800" dirty="0">
                <a:latin typeface="+mn-ea"/>
                <a:cs typeface="KaiTi" charset="-122"/>
              </a:rPr>
              <a:t>　</a:t>
            </a:r>
            <a:r>
              <a:rPr lang="ja-JP" altLang="en-US" sz="2400" u="sng" dirty="0">
                <a:latin typeface="+mn-ea"/>
                <a:cs typeface="KaiTi" charset="-122"/>
              </a:rPr>
              <a:t>学生生活の諸条件</a:t>
            </a:r>
            <a:r>
              <a:rPr lang="ja-JP" altLang="en-US" sz="2000" dirty="0">
                <a:latin typeface="+mn-ea"/>
                <a:cs typeface="KaiTi" charset="-122"/>
              </a:rPr>
              <a:t>の改善</a:t>
            </a:r>
            <a:endParaRPr lang="en-US" altLang="ja-JP" sz="2400" dirty="0">
              <a:latin typeface="+mn-ea"/>
              <a:cs typeface="KaiTi" charset="-122"/>
            </a:endParaRPr>
          </a:p>
          <a:p>
            <a:pPr marL="0" indent="0">
              <a:buNone/>
            </a:pPr>
            <a:r>
              <a:rPr lang="ja-JP" altLang="en-US" sz="2400" dirty="0">
                <a:latin typeface="+mn-ea"/>
                <a:cs typeface="KaiTi" charset="-122"/>
              </a:rPr>
              <a:t>　今後の</a:t>
            </a:r>
            <a:r>
              <a:rPr lang="ja-JP" altLang="en-US" sz="2400" u="sng" dirty="0">
                <a:latin typeface="+mn-ea"/>
                <a:cs typeface="KaiTi" charset="-122"/>
              </a:rPr>
              <a:t>学費</a:t>
            </a:r>
            <a:endParaRPr lang="en-US" altLang="ja-JP" sz="2400" u="sng" dirty="0">
              <a:latin typeface="+mn-ea"/>
              <a:cs typeface="KaiTi" charset="-122"/>
            </a:endParaRPr>
          </a:p>
          <a:p>
            <a:pPr marL="0" indent="0">
              <a:buNone/>
            </a:pPr>
            <a:r>
              <a:rPr lang="ja-JP" altLang="en-US" sz="2400" dirty="0">
                <a:latin typeface="+mn-ea"/>
                <a:cs typeface="KaiTi" charset="-122"/>
              </a:rPr>
              <a:t>　　</a:t>
            </a:r>
            <a:endParaRPr lang="en-US" altLang="ja-JP" sz="2400" dirty="0">
              <a:latin typeface="+mn-ea"/>
              <a:cs typeface="KaiTi" charset="-122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3737"/>
                </a:solidFill>
                <a:latin typeface="+mn-ea"/>
                <a:cs typeface="KaiTi" charset="-122"/>
              </a:rPr>
              <a:t>→学友会は</a:t>
            </a:r>
            <a:r>
              <a:rPr lang="ja-JP" altLang="en-US" sz="2800" u="sng" dirty="0">
                <a:latin typeface="+mn-ea"/>
                <a:cs typeface="KaiTi" charset="-122"/>
              </a:rPr>
              <a:t>学生を代表</a:t>
            </a:r>
            <a:r>
              <a:rPr lang="ja-JP" altLang="en-US" sz="2400" dirty="0">
                <a:latin typeface="+mn-ea"/>
                <a:cs typeface="KaiTi" charset="-122"/>
              </a:rPr>
              <a:t>して、全学協で</a:t>
            </a:r>
            <a:r>
              <a:rPr lang="ja-JP" altLang="en-US" sz="2800" dirty="0">
                <a:latin typeface="+mn-ea"/>
                <a:cs typeface="KaiTi" charset="-122"/>
              </a:rPr>
              <a:t>普段抱えている課題を</a:t>
            </a:r>
            <a:endParaRPr lang="en-US" altLang="ja-JP" sz="2800" dirty="0">
              <a:latin typeface="+mn-ea"/>
              <a:cs typeface="KaiTi" charset="-122"/>
            </a:endParaRPr>
          </a:p>
          <a:p>
            <a:pPr marL="0" indent="0">
              <a:buNone/>
            </a:pPr>
            <a:r>
              <a:rPr lang="ja-JP" altLang="en-US" sz="2800" dirty="0">
                <a:latin typeface="+mn-ea"/>
                <a:cs typeface="KaiTi" charset="-122"/>
              </a:rPr>
              <a:t>　 表明できる</a:t>
            </a:r>
            <a:endParaRPr lang="en-US" altLang="ja-JP" sz="2400" dirty="0">
              <a:latin typeface="+mn-ea"/>
              <a:cs typeface="KaiTi" charset="-122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0DC11A-9619-8E4E-B868-9DF3C851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F712A69-929D-3A45-B441-9EEDB6407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7" b="9348"/>
          <a:stretch/>
        </p:blipFill>
        <p:spPr>
          <a:xfrm>
            <a:off x="4888477" y="2611974"/>
            <a:ext cx="4626196" cy="2313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513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72E72F-DCDB-CE45-B26F-A6E8075B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373737"/>
                </a:solidFill>
              </a:rPr>
              <a:t>0</a:t>
            </a:r>
            <a:r>
              <a:rPr lang="ja-JP" altLang="en-US">
                <a:solidFill>
                  <a:srgbClr val="373737"/>
                </a:solidFill>
              </a:rPr>
              <a:t>．全学協議会（全学協）って何？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5F805E-1147-3A42-A685-27524EDA6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67" y="1382947"/>
            <a:ext cx="9268065" cy="47983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ja-JP" altLang="en-US" sz="2800" dirty="0">
                <a:solidFill>
                  <a:srgbClr val="373737"/>
                </a:solidFill>
              </a:rPr>
              <a:t>時期・頻度</a:t>
            </a:r>
            <a:endParaRPr lang="en-US" altLang="ja-JP" sz="2800" dirty="0">
              <a:solidFill>
                <a:srgbClr val="373737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3737"/>
                </a:solidFill>
              </a:rPr>
              <a:t>　　</a:t>
            </a:r>
            <a:r>
              <a:rPr lang="ja-JP" altLang="en-US" sz="2400" dirty="0"/>
              <a:t>学費改定方式を見直す際、実施　　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en-US" sz="2400" dirty="0"/>
              <a:t>年は</a:t>
            </a:r>
            <a:r>
              <a:rPr lang="en-US" altLang="ja-JP" sz="2400" dirty="0"/>
              <a:t>10</a:t>
            </a:r>
            <a:r>
              <a:rPr lang="ja-JP" altLang="en-US" sz="2400" dirty="0"/>
              <a:t>月</a:t>
            </a:r>
            <a:r>
              <a:rPr lang="en-US" altLang="ja-JP" sz="2400" dirty="0">
                <a:solidFill>
                  <a:srgbClr val="373737"/>
                </a:solidFill>
              </a:rPr>
              <a:t>3</a:t>
            </a:r>
            <a:r>
              <a:rPr lang="ja-JP" altLang="en-US" sz="2400" dirty="0">
                <a:solidFill>
                  <a:srgbClr val="373737"/>
                </a:solidFill>
              </a:rPr>
              <a:t>日（本日）に実施</a:t>
            </a:r>
            <a:endParaRPr lang="en-US" altLang="ja-JP" sz="900" dirty="0">
              <a:solidFill>
                <a:srgbClr val="373737"/>
              </a:solidFill>
            </a:endParaRPr>
          </a:p>
          <a:p>
            <a:pPr marL="0" indent="0">
              <a:buNone/>
            </a:pPr>
            <a:endParaRPr lang="en-US" altLang="ja-JP" sz="1400" dirty="0">
              <a:solidFill>
                <a:srgbClr val="373737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kumimoji="1" lang="ja-JP" altLang="en-US" sz="2800" dirty="0"/>
              <a:t>メンバー（五者）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0070C0"/>
                </a:solidFill>
              </a:rPr>
              <a:t>　　</a:t>
            </a:r>
            <a:r>
              <a:rPr lang="ja-JP" altLang="en-US" sz="2400" dirty="0">
                <a:solidFill>
                  <a:srgbClr val="002060"/>
                </a:solidFill>
              </a:rPr>
              <a:t>常任理事会</a:t>
            </a:r>
            <a:r>
              <a:rPr lang="ja-JP" altLang="en-US" sz="2000" dirty="0"/>
              <a:t>（理事長、総長、副総長、理事、副学長、学部長など）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B51F24"/>
                </a:solidFill>
              </a:rPr>
              <a:t>　　学友会</a:t>
            </a:r>
            <a:r>
              <a:rPr lang="ja-JP" altLang="en-US" sz="2000" dirty="0"/>
              <a:t>（常任、各中央パートの代表）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400" dirty="0"/>
              <a:t>　　院生協議会連合会</a:t>
            </a:r>
            <a:r>
              <a:rPr lang="ja-JP" altLang="en-US" sz="2000" dirty="0"/>
              <a:t>（会長、幹事長）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400" dirty="0"/>
              <a:t>　　教職員組合</a:t>
            </a:r>
            <a:r>
              <a:rPr lang="ja-JP" altLang="en-US" sz="2000" dirty="0"/>
              <a:t>（委員長、書記長など）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生活協同組合</a:t>
            </a:r>
            <a:r>
              <a:rPr lang="ja-JP" altLang="en-US" sz="2000" dirty="0"/>
              <a:t>（理事長、専務理事など）</a:t>
            </a:r>
            <a:endParaRPr lang="en-US" altLang="ja-JP" sz="20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3C55D56-E841-D946-A6C1-0EF4FDC82D47}"/>
              </a:ext>
            </a:extLst>
          </p:cNvPr>
          <p:cNvSpPr/>
          <p:nvPr/>
        </p:nvSpPr>
        <p:spPr>
          <a:xfrm>
            <a:off x="8030673" y="3456930"/>
            <a:ext cx="1768235" cy="25417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rgbClr val="002060"/>
                </a:solidFill>
              </a:rPr>
              <a:t>常任理事会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A19F350-553D-2147-830D-6E4309FF06D8}"/>
              </a:ext>
            </a:extLst>
          </p:cNvPr>
          <p:cNvGrpSpPr/>
          <p:nvPr/>
        </p:nvGrpSpPr>
        <p:grpSpPr>
          <a:xfrm>
            <a:off x="5415946" y="3456930"/>
            <a:ext cx="2402851" cy="2541791"/>
            <a:chOff x="544010" y="3565001"/>
            <a:chExt cx="2488557" cy="2555263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270F073-8C10-9446-8724-76594F22F18D}"/>
                </a:ext>
              </a:extLst>
            </p:cNvPr>
            <p:cNvSpPr/>
            <p:nvPr/>
          </p:nvSpPr>
          <p:spPr>
            <a:xfrm>
              <a:off x="544010" y="3565001"/>
              <a:ext cx="2488557" cy="4977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/>
                <a:t>教職員組合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EF812A7-A0EA-EB47-8C7C-577CFF618A18}"/>
                </a:ext>
              </a:extLst>
            </p:cNvPr>
            <p:cNvSpPr/>
            <p:nvPr/>
          </p:nvSpPr>
          <p:spPr>
            <a:xfrm>
              <a:off x="544010" y="4247907"/>
              <a:ext cx="2488557" cy="48613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solidFill>
                    <a:srgbClr val="B51F24"/>
                  </a:solidFill>
                </a:rPr>
                <a:t>学友会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FBF4EF4-DAC4-FC4D-8B0E-81E545A6ECCB}"/>
                </a:ext>
              </a:extLst>
            </p:cNvPr>
            <p:cNvSpPr/>
            <p:nvPr/>
          </p:nvSpPr>
          <p:spPr>
            <a:xfrm>
              <a:off x="544010" y="4919240"/>
              <a:ext cx="2488557" cy="4861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/>
                <a:t>院生協議会連合会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50FE607F-F421-344C-9FB4-4E71D8EE4615}"/>
                </a:ext>
              </a:extLst>
            </p:cNvPr>
            <p:cNvSpPr/>
            <p:nvPr/>
          </p:nvSpPr>
          <p:spPr>
            <a:xfrm>
              <a:off x="544010" y="5590572"/>
              <a:ext cx="2488557" cy="5296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生活協同組合</a:t>
              </a:r>
              <a:endParaRPr lang="en-US" altLang="ja-JP" dirty="0"/>
            </a:p>
            <a:p>
              <a:pPr algn="ctr"/>
              <a:r>
                <a:rPr lang="ja-JP" altLang="en-US" dirty="0"/>
                <a:t>（オブザーバー）</a:t>
              </a:r>
            </a:p>
          </p:txBody>
        </p:sp>
      </p:grp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4EEC33-0A54-A849-B328-2448C89E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0058" y="5998721"/>
            <a:ext cx="2228850" cy="365125"/>
          </a:xfrm>
        </p:spPr>
        <p:txBody>
          <a:bodyPr/>
          <a:lstStyle/>
          <a:p>
            <a:fld id="{E17C2F3D-EB72-4138-932C-65C810A93D22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113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959C33-6F75-7C46-B40E-9E2C4293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373737"/>
                </a:solidFill>
              </a:rPr>
              <a:t>0</a:t>
            </a:r>
            <a:r>
              <a:rPr lang="ja-JP" altLang="en-US">
                <a:solidFill>
                  <a:srgbClr val="373737"/>
                </a:solidFill>
              </a:rPr>
              <a:t>．全学協議会（全学協）って何？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DE3D55-BF25-AB49-A66E-D87239443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32868"/>
            <a:ext cx="9906000" cy="452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2400" dirty="0"/>
              <a:t>●全学協で確認されたことは、</a:t>
            </a:r>
            <a:r>
              <a:rPr kumimoji="1" lang="ja-JP" altLang="en-US" sz="2400" u="sng" dirty="0"/>
              <a:t>確認文書</a:t>
            </a:r>
            <a:r>
              <a:rPr kumimoji="1" lang="ja-JP" altLang="en-US" sz="2400" dirty="0"/>
              <a:t>に明記</a:t>
            </a:r>
            <a:r>
              <a:rPr lang="ja-JP" altLang="en-US" sz="2400" dirty="0">
                <a:solidFill>
                  <a:schemeClr val="tx1"/>
                </a:solidFill>
              </a:rPr>
              <a:t>→</a:t>
            </a:r>
            <a:r>
              <a:rPr lang="ja-JP" altLang="en-US" sz="2400" dirty="0"/>
              <a:t>五</a:t>
            </a:r>
            <a:r>
              <a:rPr kumimoji="1" lang="ja-JP" altLang="en-US" sz="2400" dirty="0"/>
              <a:t>者の代表による調印</a:t>
            </a:r>
            <a:endParaRPr kumimoji="1" lang="en-US" altLang="ja-JP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79CDCFC-833C-FB46-B875-CBF64E82D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3" r="21647" b="15508"/>
          <a:stretch/>
        </p:blipFill>
        <p:spPr>
          <a:xfrm>
            <a:off x="704383" y="4060926"/>
            <a:ext cx="2393684" cy="161508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00F46FE-FF3D-6B4A-AE8A-A35B4711F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90" y="4060925"/>
            <a:ext cx="2434647" cy="161508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6977B5-73E1-C243-A8DE-A716294AB678}"/>
              </a:ext>
            </a:extLst>
          </p:cNvPr>
          <p:cNvSpPr txBox="1"/>
          <p:nvPr/>
        </p:nvSpPr>
        <p:spPr>
          <a:xfrm>
            <a:off x="3069657" y="4060548"/>
            <a:ext cx="349185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25" dirty="0"/>
              <a:t>←</a:t>
            </a:r>
            <a:r>
              <a:rPr lang="en-US" altLang="ja-JP" sz="1625" dirty="0"/>
              <a:t>2011</a:t>
            </a:r>
            <a:r>
              <a:rPr lang="ja-JP" altLang="en-US" sz="1625" dirty="0"/>
              <a:t>年　全学協議会確認文書調印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A71688-B629-CB4D-934C-663C843871AD}"/>
              </a:ext>
            </a:extLst>
          </p:cNvPr>
          <p:cNvSpPr txBox="1"/>
          <p:nvPr/>
        </p:nvSpPr>
        <p:spPr>
          <a:xfrm>
            <a:off x="3330021" y="5338132"/>
            <a:ext cx="340886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25" dirty="0"/>
              <a:t>2016</a:t>
            </a:r>
            <a:r>
              <a:rPr lang="ja-JP" altLang="en-US" sz="1625" dirty="0"/>
              <a:t>年　全学協議会確認文書調印→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233D1F58-E60F-1443-ACAB-5D3C06C4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6DF08F8-7BF2-4578-AF09-6FDEDBC33D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3" y="1678954"/>
            <a:ext cx="1621853" cy="166095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DA9778B-083A-41FC-BACD-B409CB05E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23" y="1799812"/>
            <a:ext cx="1990197" cy="1389672"/>
          </a:xfrm>
          <a:prstGeom prst="rect">
            <a:avLst/>
          </a:prstGeom>
        </p:spPr>
      </p:pic>
      <p:sp>
        <p:nvSpPr>
          <p:cNvPr id="19" name="右矢印 13">
            <a:extLst>
              <a:ext uri="{FF2B5EF4-FFF2-40B4-BE49-F238E27FC236}">
                <a16:creationId xmlns:a16="http://schemas.microsoft.com/office/drawing/2014/main" id="{ECCFBF53-5156-4B46-A1B8-888DC2043C97}"/>
              </a:ext>
            </a:extLst>
          </p:cNvPr>
          <p:cNvSpPr/>
          <p:nvPr/>
        </p:nvSpPr>
        <p:spPr>
          <a:xfrm>
            <a:off x="2133698" y="1668563"/>
            <a:ext cx="4326078" cy="83803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950" b="1" dirty="0">
                <a:solidFill>
                  <a:schemeClr val="bg1"/>
                </a:solidFill>
              </a:rPr>
              <a:t>ニーズ・問題点</a:t>
            </a:r>
          </a:p>
        </p:txBody>
      </p:sp>
      <p:sp>
        <p:nvSpPr>
          <p:cNvPr id="20" name="右矢印 14">
            <a:extLst>
              <a:ext uri="{FF2B5EF4-FFF2-40B4-BE49-F238E27FC236}">
                <a16:creationId xmlns:a16="http://schemas.microsoft.com/office/drawing/2014/main" id="{39054986-01B1-4D0B-BA47-BC3E8EC92050}"/>
              </a:ext>
            </a:extLst>
          </p:cNvPr>
          <p:cNvSpPr/>
          <p:nvPr/>
        </p:nvSpPr>
        <p:spPr>
          <a:xfrm flipH="1">
            <a:off x="2133698" y="2451661"/>
            <a:ext cx="4326078" cy="838034"/>
          </a:xfrm>
          <a:prstGeom prst="rightArrow">
            <a:avLst>
              <a:gd name="adj1" fmla="val 46680"/>
              <a:gd name="adj2" fmla="val 48668"/>
            </a:avLst>
          </a:prstGeom>
          <a:solidFill>
            <a:srgbClr val="B51F24"/>
          </a:solidFill>
          <a:ln>
            <a:solidFill>
              <a:srgbClr val="B5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950" b="1" dirty="0">
                <a:solidFill>
                  <a:schemeClr val="bg1"/>
                </a:solidFill>
              </a:rPr>
              <a:t>大学の見解</a:t>
            </a:r>
            <a:endParaRPr lang="en-US" altLang="ja-JP" sz="1950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95727FE-7093-4EA0-A096-DB3BC22E2B7E}"/>
              </a:ext>
            </a:extLst>
          </p:cNvPr>
          <p:cNvSpPr txBox="1"/>
          <p:nvPr/>
        </p:nvSpPr>
        <p:spPr>
          <a:xfrm>
            <a:off x="220714" y="2762013"/>
            <a:ext cx="92064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50" dirty="0"/>
              <a:t>学生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7355875-7F7B-4324-91BC-C761F10F5022}"/>
              </a:ext>
            </a:extLst>
          </p:cNvPr>
          <p:cNvSpPr txBox="1"/>
          <p:nvPr/>
        </p:nvSpPr>
        <p:spPr>
          <a:xfrm>
            <a:off x="9112136" y="2732953"/>
            <a:ext cx="6867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50" dirty="0"/>
              <a:t>大学</a:t>
            </a:r>
          </a:p>
        </p:txBody>
      </p:sp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9CC804FE-9CD6-4DB5-8686-D5849C0FFFBA}"/>
              </a:ext>
            </a:extLst>
          </p:cNvPr>
          <p:cNvSpPr/>
          <p:nvPr/>
        </p:nvSpPr>
        <p:spPr>
          <a:xfrm>
            <a:off x="9065703" y="1744757"/>
            <a:ext cx="686772" cy="444606"/>
          </a:xfrm>
          <a:prstGeom prst="cloudCallout">
            <a:avLst>
              <a:gd name="adj1" fmla="val -43023"/>
              <a:gd name="adj2" fmla="val 608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23" name="思考の吹き出し: 雲形 22">
            <a:extLst>
              <a:ext uri="{FF2B5EF4-FFF2-40B4-BE49-F238E27FC236}">
                <a16:creationId xmlns:a16="http://schemas.microsoft.com/office/drawing/2014/main" id="{DF0C0F5B-1763-4FC2-A975-19B03E41AFC2}"/>
              </a:ext>
            </a:extLst>
          </p:cNvPr>
          <p:cNvSpPr/>
          <p:nvPr/>
        </p:nvSpPr>
        <p:spPr>
          <a:xfrm rot="11513857">
            <a:off x="6283400" y="2132291"/>
            <a:ext cx="707891" cy="485392"/>
          </a:xfrm>
          <a:prstGeom prst="cloudCallout">
            <a:avLst>
              <a:gd name="adj1" fmla="val -43023"/>
              <a:gd name="adj2" fmla="val 608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24" name="思考の吹き出し: 雲形 23">
            <a:extLst>
              <a:ext uri="{FF2B5EF4-FFF2-40B4-BE49-F238E27FC236}">
                <a16:creationId xmlns:a16="http://schemas.microsoft.com/office/drawing/2014/main" id="{A56799B1-E0A7-4CAE-8CC4-4981851EEC8D}"/>
              </a:ext>
            </a:extLst>
          </p:cNvPr>
          <p:cNvSpPr/>
          <p:nvPr/>
        </p:nvSpPr>
        <p:spPr>
          <a:xfrm rot="11513857">
            <a:off x="149524" y="2257119"/>
            <a:ext cx="707891" cy="485392"/>
          </a:xfrm>
          <a:prstGeom prst="cloudCallout">
            <a:avLst>
              <a:gd name="adj1" fmla="val -43023"/>
              <a:gd name="adj2" fmla="val 608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25" name="思考の吹き出し: 雲形 24">
            <a:extLst>
              <a:ext uri="{FF2B5EF4-FFF2-40B4-BE49-F238E27FC236}">
                <a16:creationId xmlns:a16="http://schemas.microsoft.com/office/drawing/2014/main" id="{76D3B89F-AF13-4944-BE3C-A64194412DF5}"/>
              </a:ext>
            </a:extLst>
          </p:cNvPr>
          <p:cNvSpPr/>
          <p:nvPr/>
        </p:nvSpPr>
        <p:spPr>
          <a:xfrm>
            <a:off x="1551559" y="2449120"/>
            <a:ext cx="686772" cy="444606"/>
          </a:xfrm>
          <a:prstGeom prst="cloudCallout">
            <a:avLst>
              <a:gd name="adj1" fmla="val -51474"/>
              <a:gd name="adj2" fmla="val -5664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</p:spTree>
    <p:extLst>
      <p:ext uri="{BB962C8B-B14F-4D97-AF65-F5344CB8AC3E}">
        <p14:creationId xmlns:p14="http://schemas.microsoft.com/office/powerpoint/2010/main" val="39616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DB9265-D508-894E-89E3-99979E62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93" y="405305"/>
            <a:ext cx="8679505" cy="1077020"/>
          </a:xfrm>
        </p:spPr>
        <p:txBody>
          <a:bodyPr/>
          <a:lstStyle/>
          <a:p>
            <a:r>
              <a:rPr lang="en-US" altLang="ja-JP" dirty="0"/>
              <a:t>0</a:t>
            </a:r>
            <a:r>
              <a:rPr lang="ja-JP" altLang="en-US" dirty="0" err="1"/>
              <a:t>．</a:t>
            </a:r>
            <a:r>
              <a:rPr lang="ja-JP" altLang="en-US" dirty="0"/>
              <a:t>なぜ、学生が全学協に参加するの？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21F11E-92C0-F347-8746-FB96E8F7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61" y="1680710"/>
            <a:ext cx="8886403" cy="3981011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2909E7D-82C5-744F-BE08-B8B4E039AE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0" y="1320649"/>
            <a:ext cx="2051681" cy="255050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5D53FCB-908B-8448-9B98-4625C23F5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00" y="1713292"/>
            <a:ext cx="2525548" cy="2014457"/>
          </a:xfrm>
          <a:prstGeom prst="rect">
            <a:avLst/>
          </a:prstGeom>
        </p:spPr>
      </p:pic>
      <p:sp>
        <p:nvSpPr>
          <p:cNvPr id="14" name="右矢印 13">
            <a:extLst>
              <a:ext uri="{FF2B5EF4-FFF2-40B4-BE49-F238E27FC236}">
                <a16:creationId xmlns:a16="http://schemas.microsoft.com/office/drawing/2014/main" id="{91600FD1-7DD7-BC4B-900F-711443CB88CC}"/>
              </a:ext>
            </a:extLst>
          </p:cNvPr>
          <p:cNvSpPr/>
          <p:nvPr/>
        </p:nvSpPr>
        <p:spPr>
          <a:xfrm>
            <a:off x="2098088" y="2102410"/>
            <a:ext cx="4326078" cy="53793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950" b="1" dirty="0">
                <a:solidFill>
                  <a:schemeClr val="bg1"/>
                </a:solidFill>
              </a:rPr>
              <a:t>学費</a:t>
            </a:r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030D5967-BCFA-F947-B4B7-894E5590C7A1}"/>
              </a:ext>
            </a:extLst>
          </p:cNvPr>
          <p:cNvSpPr/>
          <p:nvPr/>
        </p:nvSpPr>
        <p:spPr>
          <a:xfrm flipH="1">
            <a:off x="2098088" y="2595902"/>
            <a:ext cx="4326078" cy="537938"/>
          </a:xfrm>
          <a:prstGeom prst="rightArrow">
            <a:avLst>
              <a:gd name="adj1" fmla="val 46680"/>
              <a:gd name="adj2" fmla="val 48668"/>
            </a:avLst>
          </a:prstGeom>
          <a:solidFill>
            <a:srgbClr val="B51F24"/>
          </a:solidFill>
          <a:ln>
            <a:solidFill>
              <a:srgbClr val="B5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950" b="1" dirty="0">
                <a:solidFill>
                  <a:schemeClr val="bg1"/>
                </a:solidFill>
              </a:rPr>
              <a:t>サービス</a:t>
            </a:r>
            <a:endParaRPr lang="en-US" altLang="ja-JP" sz="1950" b="1" dirty="0">
              <a:solidFill>
                <a:schemeClr val="bg1"/>
              </a:solidFill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87BF487-B437-3C49-85AB-5405CEA907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5112" r="6318" b="8492"/>
          <a:stretch/>
        </p:blipFill>
        <p:spPr>
          <a:xfrm>
            <a:off x="2193175" y="1430198"/>
            <a:ext cx="1420797" cy="74884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09D9C2-4987-6E44-9AA5-998F99CBF884}"/>
              </a:ext>
            </a:extLst>
          </p:cNvPr>
          <p:cNvSpPr txBox="1"/>
          <p:nvPr/>
        </p:nvSpPr>
        <p:spPr>
          <a:xfrm>
            <a:off x="829397" y="3727750"/>
            <a:ext cx="920649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75" dirty="0">
                <a:solidFill>
                  <a:srgbClr val="323232"/>
                </a:solidFill>
              </a:rPr>
              <a:t>学生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70CC83-2890-0547-A472-0EFCA686D7A7}"/>
              </a:ext>
            </a:extLst>
          </p:cNvPr>
          <p:cNvSpPr txBox="1"/>
          <p:nvPr/>
        </p:nvSpPr>
        <p:spPr>
          <a:xfrm>
            <a:off x="7541569" y="3783216"/>
            <a:ext cx="168339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75" dirty="0">
                <a:solidFill>
                  <a:srgbClr val="323232"/>
                </a:solidFill>
              </a:rPr>
              <a:t>大学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8B79DA6F-E446-3F4F-8BA1-33ADD25B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557AF60-ED75-A54C-9EC3-43DEA4358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084" y="3176635"/>
            <a:ext cx="2336082" cy="1176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854DBF76-3814-4399-B729-1A69F300A929}"/>
              </a:ext>
            </a:extLst>
          </p:cNvPr>
          <p:cNvSpPr txBox="1">
            <a:spLocks/>
          </p:cNvSpPr>
          <p:nvPr/>
        </p:nvSpPr>
        <p:spPr>
          <a:xfrm>
            <a:off x="107092" y="4776977"/>
            <a:ext cx="9798908" cy="962700"/>
          </a:xfrm>
          <a:prstGeom prst="rect">
            <a:avLst/>
          </a:prstGeom>
        </p:spPr>
        <p:txBody>
          <a:bodyPr vert="horz" lIns="74295" tIns="37148" rIns="74295" bIns="37148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32323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32323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32323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32323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32323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u="sng" dirty="0"/>
              <a:t>→大学の学費に応じて</a:t>
            </a:r>
            <a:r>
              <a:rPr lang="ja-JP" altLang="en-US" sz="2400" b="1" u="sng" dirty="0" err="1"/>
              <a:t>提される</a:t>
            </a:r>
            <a:r>
              <a:rPr lang="ja-JP" altLang="en-US" sz="2400" b="1" u="sng" dirty="0"/>
              <a:t>供サービスが、学生のニーズと同じとは限らない</a:t>
            </a:r>
            <a:endParaRPr lang="en-US" altLang="ja-JP" sz="2400" b="1" u="sng" dirty="0"/>
          </a:p>
          <a:p>
            <a:pPr marL="0" indent="0">
              <a:buNone/>
            </a:pPr>
            <a:r>
              <a:rPr lang="ja-JP" altLang="en-US" sz="2400" b="1" u="sng" dirty="0"/>
              <a:t>→学生のニーズや感じている問題点を全学協で表明する必要あり！</a:t>
            </a:r>
            <a:endParaRPr lang="en-US" altLang="ja-JP" sz="2400" b="1" u="sng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27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BADB93-5E8A-2C47-B29B-D59C36FE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0.</a:t>
            </a:r>
            <a:r>
              <a:rPr lang="ja-JP" altLang="en-US"/>
              <a:t>（参考）全学協のあゆみ</a:t>
            </a:r>
            <a:r>
              <a:rPr lang="en-US" altLang="ja-JP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BEDF9D-B822-D247-89E5-31BAE72B6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85" y="1909608"/>
            <a:ext cx="8841879" cy="3752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/>
              <a:t>1949</a:t>
            </a:r>
            <a:r>
              <a:rPr lang="ja-JP" altLang="en-US" sz="2800" dirty="0"/>
              <a:t>年　　初の全学協議会　開催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1050" dirty="0"/>
          </a:p>
          <a:p>
            <a:pPr>
              <a:buFont typeface="Wingdings" pitchFamily="2" charset="2"/>
              <a:buChar char="l"/>
            </a:pPr>
            <a:r>
              <a:rPr lang="en-US" altLang="ja-JP" sz="3200" dirty="0"/>
              <a:t>20</a:t>
            </a:r>
            <a:r>
              <a:rPr lang="ja-JP" altLang="en-US" sz="3200" dirty="0"/>
              <a:t>世紀中に確認された事項や取り組み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2800" dirty="0"/>
              <a:t>・学費（現在も）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・クーラーの設置（</a:t>
            </a:r>
            <a:r>
              <a:rPr lang="en-US" altLang="ja-JP" sz="2800" dirty="0"/>
              <a:t>20</a:t>
            </a:r>
            <a:r>
              <a:rPr lang="ja-JP" altLang="en-US" sz="2800" dirty="0"/>
              <a:t>年近く）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・オリター制度の確立（</a:t>
            </a:r>
            <a:r>
              <a:rPr lang="en-US" altLang="ja-JP" sz="2800" dirty="0"/>
              <a:t>1991</a:t>
            </a:r>
            <a:r>
              <a:rPr lang="ja-JP" altLang="en-US" sz="2800" dirty="0"/>
              <a:t>年）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・シャトルバスの運用開始（</a:t>
            </a:r>
            <a:r>
              <a:rPr lang="en-US" altLang="ja-JP" sz="2800" dirty="0"/>
              <a:t>1994</a:t>
            </a:r>
            <a:r>
              <a:rPr lang="ja-JP" altLang="en-US" sz="2800" dirty="0"/>
              <a:t>年）</a:t>
            </a:r>
            <a:endParaRPr lang="en-US" altLang="ja-JP" sz="2800" dirty="0"/>
          </a:p>
          <a:p>
            <a:endParaRPr lang="en-US" altLang="ja-JP" sz="3200" dirty="0"/>
          </a:p>
          <a:p>
            <a:endParaRPr lang="en-US" altLang="ja-JP" sz="3200" dirty="0"/>
          </a:p>
          <a:p>
            <a:pPr marL="0" indent="0">
              <a:buNone/>
            </a:pPr>
            <a:endParaRPr lang="ja-JP" altLang="en-US" sz="3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392BD5-7F90-8C49-8B76-65A0C7084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58" y="3320924"/>
            <a:ext cx="3571927" cy="2180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DF2EFA-6779-3D4A-973C-11CCDD495F0E}"/>
              </a:ext>
            </a:extLst>
          </p:cNvPr>
          <p:cNvSpPr txBox="1"/>
          <p:nvPr/>
        </p:nvSpPr>
        <p:spPr>
          <a:xfrm>
            <a:off x="6227926" y="5634192"/>
            <a:ext cx="2303496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25" dirty="0"/>
              <a:t>↑本学初の全学協議会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5CB791FB-37C9-6949-AF40-F7D3B759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629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38C979-EE79-4842-ABF2-017080F5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421887"/>
            <a:ext cx="8770416" cy="1077020"/>
          </a:xfrm>
        </p:spPr>
        <p:txBody>
          <a:bodyPr/>
          <a:lstStyle/>
          <a:p>
            <a:r>
              <a:rPr lang="en-US" altLang="ja-JP" dirty="0"/>
              <a:t>0.</a:t>
            </a:r>
            <a:r>
              <a:rPr lang="ja-JP" altLang="en-US" dirty="0"/>
              <a:t>（参考）全学協のあゆみ</a:t>
            </a:r>
            <a:r>
              <a:rPr lang="en-US" altLang="ja-JP" dirty="0"/>
              <a:t>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A6BA9E-7773-AC42-B064-701E75A51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60" y="1593410"/>
            <a:ext cx="9119634" cy="4842703"/>
          </a:xfrm>
        </p:spPr>
        <p:txBody>
          <a:bodyPr>
            <a:normAutofit/>
          </a:bodyPr>
          <a:lstStyle/>
          <a:p>
            <a:r>
              <a:rPr kumimoji="1" lang="en-US" altLang="ja-JP" sz="2400" u="sng" dirty="0"/>
              <a:t>1999</a:t>
            </a:r>
            <a:r>
              <a:rPr kumimoji="1" lang="ja-JP" altLang="en-US" sz="2400" u="sng" dirty="0"/>
              <a:t>年</a:t>
            </a:r>
            <a:r>
              <a:rPr kumimoji="1" lang="ja-JP" altLang="en-US" sz="2400" dirty="0"/>
              <a:t>　全学協　「ラウンジ欲しい」</a:t>
            </a:r>
            <a:endParaRPr lang="en-US" altLang="ja-JP" sz="2400" dirty="0"/>
          </a:p>
          <a:p>
            <a:r>
              <a:rPr kumimoji="1" lang="en-US" altLang="ja-JP" sz="2400" dirty="0"/>
              <a:t>2001</a:t>
            </a:r>
            <a:r>
              <a:rPr kumimoji="1" lang="ja-JP" altLang="en-US" sz="2400" dirty="0"/>
              <a:t>年　他大学の調査・アンケート実施・拠点の案を作成</a:t>
            </a:r>
            <a:endParaRPr kumimoji="1" lang="en-US" altLang="ja-JP" sz="2400" dirty="0"/>
          </a:p>
          <a:p>
            <a:r>
              <a:rPr lang="en-US" altLang="ja-JP" sz="2400" dirty="0"/>
              <a:t>2002</a:t>
            </a:r>
            <a:r>
              <a:rPr lang="ja-JP" altLang="en-US" sz="2400" dirty="0"/>
              <a:t>年　</a:t>
            </a:r>
            <a:r>
              <a:rPr lang="en-US" altLang="ja-JP" sz="2400" dirty="0"/>
              <a:t>7200</a:t>
            </a:r>
            <a:r>
              <a:rPr lang="ja-JP" altLang="en-US" sz="2400" dirty="0"/>
              <a:t>名</a:t>
            </a:r>
            <a:r>
              <a:rPr lang="ja-JP" altLang="en-US" sz="1800" dirty="0"/>
              <a:t>の</a:t>
            </a:r>
            <a:r>
              <a:rPr lang="ja-JP" altLang="en-US" sz="2400" dirty="0"/>
              <a:t>署名</a:t>
            </a:r>
            <a:r>
              <a:rPr lang="ja-JP" altLang="en-US" sz="1800" dirty="0"/>
              <a:t>を集める</a:t>
            </a:r>
            <a:endParaRPr lang="en-US" altLang="ja-JP" sz="2400" dirty="0"/>
          </a:p>
          <a:p>
            <a:r>
              <a:rPr lang="en-US" altLang="ja-JP" sz="2400" u="sng" dirty="0"/>
              <a:t>2003</a:t>
            </a:r>
            <a:r>
              <a:rPr lang="ja-JP" altLang="en-US" sz="2400" u="sng" dirty="0"/>
              <a:t>年</a:t>
            </a:r>
            <a:r>
              <a:rPr lang="ja-JP" altLang="en-US" sz="2400" dirty="0"/>
              <a:t>　</a:t>
            </a:r>
            <a:r>
              <a:rPr lang="en-US" altLang="ja-JP" sz="2400" dirty="0"/>
              <a:t>1</a:t>
            </a:r>
            <a:r>
              <a:rPr lang="ja-JP" altLang="en-US" sz="2400" dirty="0"/>
              <a:t>万名</a:t>
            </a:r>
            <a:r>
              <a:rPr lang="ja-JP" altLang="en-US" sz="1800" dirty="0"/>
              <a:t>の</a:t>
            </a:r>
            <a:r>
              <a:rPr lang="ja-JP" altLang="en-US" sz="2400" dirty="0"/>
              <a:t>署名</a:t>
            </a:r>
            <a:r>
              <a:rPr lang="ja-JP" altLang="en-US" sz="1800" dirty="0"/>
              <a:t>を集める</a:t>
            </a:r>
            <a:endParaRPr lang="en-US" altLang="ja-JP" sz="2400" dirty="0"/>
          </a:p>
          <a:p>
            <a:pPr lvl="1">
              <a:buFont typeface="Wingdings" pitchFamily="2" charset="2"/>
              <a:buChar char="u"/>
            </a:pPr>
            <a:r>
              <a:rPr lang="ja-JP" altLang="en-US" sz="2800" u="sng" dirty="0"/>
              <a:t>セントラルアーク</a:t>
            </a:r>
            <a:endParaRPr lang="en-US" altLang="ja-JP" sz="2800" u="sng" dirty="0"/>
          </a:p>
          <a:p>
            <a:pPr marL="371484" lvl="1" indent="0">
              <a:buNone/>
            </a:pPr>
            <a:endParaRPr lang="en-US" altLang="ja-JP" sz="2000" dirty="0"/>
          </a:p>
          <a:p>
            <a:pPr marL="371484" lvl="1" indent="0">
              <a:buNone/>
            </a:pPr>
            <a:r>
              <a:rPr lang="ja-JP" altLang="en-US" sz="2000" dirty="0"/>
              <a:t>その他</a:t>
            </a:r>
            <a:endParaRPr lang="en-US" altLang="ja-JP" sz="2000" dirty="0"/>
          </a:p>
          <a:p>
            <a:pPr lvl="1">
              <a:buFont typeface="Wingdings" pitchFamily="2" charset="2"/>
              <a:buChar char="u"/>
            </a:pPr>
            <a:r>
              <a:rPr lang="ja-JP" altLang="en-US" sz="2800" dirty="0"/>
              <a:t>諒友館地下食堂</a:t>
            </a:r>
            <a:r>
              <a:rPr lang="en-US" altLang="ja-JP" sz="2800" dirty="0"/>
              <a:t>ROSSO</a:t>
            </a:r>
          </a:p>
          <a:p>
            <a:pPr lvl="1">
              <a:buFont typeface="Wingdings" pitchFamily="2" charset="2"/>
              <a:buChar char="u"/>
            </a:pPr>
            <a:r>
              <a:rPr lang="ja-JP" altLang="en-US" sz="2800" dirty="0"/>
              <a:t>サブゼミ導入</a:t>
            </a:r>
            <a:endParaRPr lang="en-US" altLang="ja-JP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B1524B-6218-614E-9A15-08E7B98E1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45" y="3185898"/>
            <a:ext cx="2275873" cy="184326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2D0905-EB4D-D94D-80C8-4C77664A3679}"/>
              </a:ext>
            </a:extLst>
          </p:cNvPr>
          <p:cNvSpPr txBox="1"/>
          <p:nvPr/>
        </p:nvSpPr>
        <p:spPr>
          <a:xfrm>
            <a:off x="4822665" y="5029166"/>
            <a:ext cx="281359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50" dirty="0"/>
              <a:t>諒友館地下食堂（</a:t>
            </a:r>
            <a:r>
              <a:rPr lang="en-US" altLang="ja-JP" sz="1950" dirty="0"/>
              <a:t>KIC</a:t>
            </a:r>
            <a:r>
              <a:rPr lang="ja-JP" altLang="en-US" sz="1950" dirty="0"/>
              <a:t>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AB47D13-02D7-414E-B960-1F3ABF924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54" y="3185898"/>
            <a:ext cx="2199069" cy="184326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2A3A49-62CA-2A49-B642-69C30860E41B}"/>
              </a:ext>
            </a:extLst>
          </p:cNvPr>
          <p:cNvSpPr txBox="1"/>
          <p:nvPr/>
        </p:nvSpPr>
        <p:spPr>
          <a:xfrm>
            <a:off x="7348583" y="5029166"/>
            <a:ext cx="262361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50" dirty="0"/>
              <a:t>セントラルアーク（</a:t>
            </a:r>
            <a:r>
              <a:rPr lang="en-US" altLang="ja-JP" sz="1950" dirty="0"/>
              <a:t>BKC</a:t>
            </a:r>
            <a:r>
              <a:rPr lang="ja-JP" altLang="en-US" sz="1950" dirty="0"/>
              <a:t>）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840A869F-CBBA-8E4F-9699-59BC4921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F3D-EB72-4138-932C-65C810A93D22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5988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E0689E29-259F-41FA-A1C9-183F57000665}" vid="{5F36602F-4873-409E-B8F4-A2A9A109774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テーマ</Template>
  <TotalTime>37111</TotalTime>
  <Words>1467</Words>
  <Application>Microsoft Office PowerPoint</Application>
  <PresentationFormat>A4 210 x 297 mm</PresentationFormat>
  <Paragraphs>429</Paragraphs>
  <Slides>31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0" baseType="lpstr">
      <vt:lpstr>KaiTi</vt:lpstr>
      <vt:lpstr>ＭＳ Ｐゴシック</vt:lpstr>
      <vt:lpstr>UD Digi Kyokasho NK-B</vt:lpstr>
      <vt:lpstr>游ゴシック</vt:lpstr>
      <vt:lpstr>Arial</vt:lpstr>
      <vt:lpstr>Calibri</vt:lpstr>
      <vt:lpstr>Cambria</vt:lpstr>
      <vt:lpstr>Wingdings</vt:lpstr>
      <vt:lpstr>Office テーマ</vt:lpstr>
      <vt:lpstr>2018年度全学協議会　学友会見解 補助資料レジメ</vt:lpstr>
      <vt:lpstr>学友会配布資料</vt:lpstr>
      <vt:lpstr>目次</vt:lpstr>
      <vt:lpstr>0．全学協議会（全学協）って何？</vt:lpstr>
      <vt:lpstr>0．全学協議会（全学協）って何？</vt:lpstr>
      <vt:lpstr>0．全学協議会（全学協）って何？</vt:lpstr>
      <vt:lpstr>0．なぜ、学生が全学協に参加するの？</vt:lpstr>
      <vt:lpstr>0.（参考）全学協のあゆみ①</vt:lpstr>
      <vt:lpstr>0.（参考）全学協のあゆみ②</vt:lpstr>
      <vt:lpstr>§1について</vt:lpstr>
      <vt:lpstr>§1. ⑴非常時における休講措置・連絡方法</vt:lpstr>
      <vt:lpstr>§1.⑵教育の質向上について①＜背景＞</vt:lpstr>
      <vt:lpstr>§1.⑵教育の質向上について②</vt:lpstr>
      <vt:lpstr>§1.⑵教育の質向上について③</vt:lpstr>
      <vt:lpstr>§1.⑷ 試合等参加証明書の運用　</vt:lpstr>
      <vt:lpstr>§1.⑸課外自主活動団体使用の施設整備</vt:lpstr>
      <vt:lpstr>§1.⑴今後のキャンパス改修・整備について</vt:lpstr>
      <vt:lpstr>§1.⑵キャンパス環境問題の関心度</vt:lpstr>
      <vt:lpstr>§1.⑶食環境</vt:lpstr>
      <vt:lpstr>§1.⑷キャンパス禁煙</vt:lpstr>
      <vt:lpstr>§1.⑸空調</vt:lpstr>
      <vt:lpstr>§1.⑹試験期間における学習スペース開室時間</vt:lpstr>
      <vt:lpstr>§2について</vt:lpstr>
      <vt:lpstr>§2．⑴ポートフォリオ</vt:lpstr>
      <vt:lpstr>§2．⑵オリター団を含む初年次教育の高度化</vt:lpstr>
      <vt:lpstr>§2．⑶教養教育改革</vt:lpstr>
      <vt:lpstr>§2．⑺BBP活性化</vt:lpstr>
      <vt:lpstr>§3．学費・全学協議会のあり方</vt:lpstr>
      <vt:lpstr>§3．学費・全学協議会のあり方</vt:lpstr>
      <vt:lpstr>§3．学費・全学協議会のあり方</vt:lpstr>
      <vt:lpstr>§3．学費・全学協議会のあり方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要求実現運動</dc:title>
  <dc:creator>山本朔</dc:creator>
  <cp:lastModifiedBy>okakitohari user</cp:lastModifiedBy>
  <cp:revision>279</cp:revision>
  <cp:lastPrinted>2018-09-30T19:31:05Z</cp:lastPrinted>
  <dcterms:created xsi:type="dcterms:W3CDTF">2018-03-16T03:54:23Z</dcterms:created>
  <dcterms:modified xsi:type="dcterms:W3CDTF">2018-10-01T07:15:32Z</dcterms:modified>
</cp:coreProperties>
</file>